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notesSlides/notesSlide4.xml" ContentType="application/vnd.openxmlformats-officedocument.presentationml.notesSlide+xml"/>
  <Override PartName="/ppt/charts/chart14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6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drawings/drawing4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charts/chart18.xml" ContentType="application/vnd.openxmlformats-officedocument.drawingml.chart+xml"/>
  <Override PartName="/ppt/drawings/drawing5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charts/chart1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6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charts/chart2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notesSlides/notesSlide12.xml" ContentType="application/vnd.openxmlformats-officedocument.presentationml.notesSlid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olors10.xml" ContentType="application/vnd.ms-office.chartcolorstyle+xml"/>
  <Override PartName="/ppt/charts/style1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83"/>
  </p:notesMasterIdLst>
  <p:handoutMasterIdLst>
    <p:handoutMasterId r:id="rId84"/>
  </p:handoutMasterIdLst>
  <p:sldIdLst>
    <p:sldId id="408" r:id="rId3"/>
    <p:sldId id="258" r:id="rId4"/>
    <p:sldId id="284" r:id="rId5"/>
    <p:sldId id="283" r:id="rId6"/>
    <p:sldId id="285" r:id="rId7"/>
    <p:sldId id="309" r:id="rId8"/>
    <p:sldId id="333" r:id="rId9"/>
    <p:sldId id="332" r:id="rId10"/>
    <p:sldId id="327" r:id="rId11"/>
    <p:sldId id="276" r:id="rId12"/>
    <p:sldId id="275" r:id="rId13"/>
    <p:sldId id="328" r:id="rId14"/>
    <p:sldId id="330" r:id="rId15"/>
    <p:sldId id="331" r:id="rId16"/>
    <p:sldId id="381" r:id="rId17"/>
    <p:sldId id="382" r:id="rId18"/>
    <p:sldId id="383" r:id="rId19"/>
    <p:sldId id="384" r:id="rId20"/>
    <p:sldId id="385" r:id="rId21"/>
    <p:sldId id="386" r:id="rId22"/>
    <p:sldId id="335" r:id="rId23"/>
    <p:sldId id="336" r:id="rId24"/>
    <p:sldId id="337" r:id="rId25"/>
    <p:sldId id="339" r:id="rId26"/>
    <p:sldId id="338" r:id="rId27"/>
    <p:sldId id="341" r:id="rId28"/>
    <p:sldId id="342" r:id="rId29"/>
    <p:sldId id="343" r:id="rId30"/>
    <p:sldId id="340" r:id="rId31"/>
    <p:sldId id="409" r:id="rId32"/>
    <p:sldId id="387" r:id="rId33"/>
    <p:sldId id="388" r:id="rId34"/>
    <p:sldId id="389" r:id="rId35"/>
    <p:sldId id="390" r:id="rId36"/>
    <p:sldId id="391" r:id="rId37"/>
    <p:sldId id="392" r:id="rId38"/>
    <p:sldId id="393" r:id="rId39"/>
    <p:sldId id="394" r:id="rId40"/>
    <p:sldId id="395" r:id="rId41"/>
    <p:sldId id="396" r:id="rId42"/>
    <p:sldId id="397" r:id="rId43"/>
    <p:sldId id="398" r:id="rId44"/>
    <p:sldId id="399" r:id="rId45"/>
    <p:sldId id="400" r:id="rId46"/>
    <p:sldId id="401" r:id="rId47"/>
    <p:sldId id="402" r:id="rId48"/>
    <p:sldId id="403" r:id="rId49"/>
    <p:sldId id="404" r:id="rId50"/>
    <p:sldId id="405" r:id="rId51"/>
    <p:sldId id="406" r:id="rId52"/>
    <p:sldId id="345" r:id="rId53"/>
    <p:sldId id="346" r:id="rId54"/>
    <p:sldId id="347" r:id="rId55"/>
    <p:sldId id="348" r:id="rId56"/>
    <p:sldId id="349" r:id="rId57"/>
    <p:sldId id="350" r:id="rId58"/>
    <p:sldId id="351" r:id="rId59"/>
    <p:sldId id="375" r:id="rId60"/>
    <p:sldId id="352" r:id="rId61"/>
    <p:sldId id="354" r:id="rId62"/>
    <p:sldId id="355" r:id="rId63"/>
    <p:sldId id="358" r:id="rId64"/>
    <p:sldId id="359" r:id="rId65"/>
    <p:sldId id="360" r:id="rId66"/>
    <p:sldId id="407" r:id="rId67"/>
    <p:sldId id="361" r:id="rId68"/>
    <p:sldId id="362" r:id="rId69"/>
    <p:sldId id="363" r:id="rId70"/>
    <p:sldId id="364" r:id="rId71"/>
    <p:sldId id="366" r:id="rId72"/>
    <p:sldId id="367" r:id="rId73"/>
    <p:sldId id="371" r:id="rId74"/>
    <p:sldId id="372" r:id="rId75"/>
    <p:sldId id="373" r:id="rId76"/>
    <p:sldId id="374" r:id="rId77"/>
    <p:sldId id="376" r:id="rId78"/>
    <p:sldId id="377" r:id="rId79"/>
    <p:sldId id="378" r:id="rId80"/>
    <p:sldId id="379" r:id="rId81"/>
    <p:sldId id="380" r:id="rId8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44" y="3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package" Target="../embeddings/_____Microsoft_Excel22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272727272727169E-2"/>
          <c:y val="3.669724770642209E-2"/>
          <c:w val="0.89454545454545542"/>
          <c:h val="0.86605504587155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034-444F-9BD0-A160E6F0409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034-444F-9BD0-A160E6F0409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034-444F-9BD0-A160E6F040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8364</c:v>
                </c:pt>
                <c:pt idx="1">
                  <c:v>8316</c:v>
                </c:pt>
                <c:pt idx="2">
                  <c:v>8263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034-444F-9BD0-A160E6F04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6"/>
        <c:overlap val="33"/>
        <c:axId val="26285952"/>
        <c:axId val="23980288"/>
      </c:barChart>
      <c:catAx>
        <c:axId val="26285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3980288"/>
        <c:crosses val="autoZero"/>
        <c:auto val="1"/>
        <c:lblAlgn val="ctr"/>
        <c:lblOffset val="100"/>
        <c:noMultiLvlLbl val="0"/>
      </c:catAx>
      <c:valAx>
        <c:axId val="23980288"/>
        <c:scaling>
          <c:orientation val="minMax"/>
          <c:max val="9000"/>
          <c:min val="4000"/>
        </c:scaling>
        <c:delete val="0"/>
        <c:axPos val="l"/>
        <c:majorGridlines/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6285952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303030303030437E-2"/>
          <c:y val="3.6697247706422111E-2"/>
          <c:w val="0.9115151515151515"/>
          <c:h val="0.86605504587155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896-4CA9-B532-4BF67D4F793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896-4CA9-B532-4BF67D4F793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896-4CA9-B532-4BF67D4F79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336</c:v>
                </c:pt>
                <c:pt idx="1">
                  <c:v>408</c:v>
                </c:pt>
                <c:pt idx="2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96-4CA9-B532-4BF67D4F7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896512"/>
        <c:axId val="56898304"/>
      </c:barChart>
      <c:catAx>
        <c:axId val="5689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6898304"/>
        <c:crosses val="autoZero"/>
        <c:auto val="1"/>
        <c:lblAlgn val="ctr"/>
        <c:lblOffset val="100"/>
        <c:noMultiLvlLbl val="0"/>
      </c:catAx>
      <c:valAx>
        <c:axId val="56898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6896512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487135749022079E-2"/>
          <c:y val="2.1621621621621623E-2"/>
          <c:w val="0.86358878871214872"/>
          <c:h val="0.80214400226998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закупок</c:v>
                </c:pt>
              </c:strCache>
            </c:strRef>
          </c:tx>
          <c:spPr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157</c:v>
                </c:pt>
                <c:pt idx="1">
                  <c:v>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C8-454A-809B-D0F580C0FC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</c:v>
                </c:pt>
              </c:strCache>
            </c:strRef>
          </c:tx>
          <c:spPr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48.1</c:v>
                </c:pt>
                <c:pt idx="1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C8-454A-809B-D0F580C0FC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6924800"/>
        <c:axId val="56930688"/>
      </c:barChart>
      <c:catAx>
        <c:axId val="5692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6930688"/>
        <c:crosses val="autoZero"/>
        <c:auto val="1"/>
        <c:lblAlgn val="ctr"/>
        <c:lblOffset val="100"/>
        <c:noMultiLvlLbl val="0"/>
      </c:catAx>
      <c:valAx>
        <c:axId val="5693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6924800"/>
        <c:crosses val="autoZero"/>
        <c:crossBetween val="between"/>
      </c:valAx>
      <c:spPr>
        <a:noFill/>
        <a:ln w="25401">
          <a:noFill/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930205599300087"/>
          <c:y val="0.12870960007637966"/>
          <c:w val="0.36750699912510937"/>
          <c:h val="0.6030841877590107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 prst="angle"/>
              <a:bevelB w="127000" h="127000" prst="coolSlant"/>
            </a:sp3d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27000" h="127000" prst="angle"/>
                <a:bevelB w="127000" h="127000" prst="coolSlant"/>
              </a:sp3d>
            </c:spPr>
            <c:extLst>
              <c:ext xmlns:c16="http://schemas.microsoft.com/office/drawing/2014/chart" uri="{C3380CC4-5D6E-409C-BE32-E72D297353CC}">
                <c16:uniqueId val="{00000001-385A-4FF7-BBC3-59DC30CB35B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 w="127000" h="127000" prst="angle"/>
                <a:bevelB w="127000" h="127000" prst="coolSlant"/>
              </a:sp3d>
            </c:spPr>
            <c:extLst>
              <c:ext xmlns:c16="http://schemas.microsoft.com/office/drawing/2014/chart" uri="{C3380CC4-5D6E-409C-BE32-E72D297353CC}">
                <c16:uniqueId val="{00000003-385A-4FF7-BBC3-59DC30CB35BD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27000" h="127000" prst="angle"/>
                <a:bevelB w="127000" h="127000" prst="coolSlant"/>
              </a:sp3d>
            </c:spPr>
            <c:extLst>
              <c:ext xmlns:c16="http://schemas.microsoft.com/office/drawing/2014/chart" uri="{C3380CC4-5D6E-409C-BE32-E72D297353CC}">
                <c16:uniqueId val="{00000005-385A-4FF7-BBC3-59DC30CB35BD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27000" h="127000" prst="angle"/>
                <a:bevelB w="127000" h="127000" prst="coolSlant"/>
              </a:sp3d>
            </c:spPr>
            <c:extLst>
              <c:ext xmlns:c16="http://schemas.microsoft.com/office/drawing/2014/chart" uri="{C3380CC4-5D6E-409C-BE32-E72D297353CC}">
                <c16:uniqueId val="{00000007-385A-4FF7-BBC3-59DC30CB35BD}"/>
              </c:ext>
            </c:extLst>
          </c:dPt>
          <c:dPt>
            <c:idx val="4"/>
            <c:bubble3D val="0"/>
            <c:spPr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27000" h="127000" prst="angle"/>
                <a:bevelB w="127000" h="127000" prst="coolSlant"/>
              </a:sp3d>
            </c:spPr>
            <c:extLst>
              <c:ext xmlns:c16="http://schemas.microsoft.com/office/drawing/2014/chart" uri="{C3380CC4-5D6E-409C-BE32-E72D297353CC}">
                <c16:uniqueId val="{00000009-385A-4FF7-BBC3-59DC30CB35BD}"/>
              </c:ext>
            </c:extLst>
          </c:dPt>
          <c:dLbls>
            <c:dLbl>
              <c:idx val="0"/>
              <c:layout>
                <c:manualLayout>
                  <c:x val="9.9624015748031397E-2"/>
                  <c:y val="-0.15606378419587083"/>
                </c:manualLayout>
              </c:layout>
              <c:tx>
                <c:rich>
                  <a:bodyPr/>
                  <a:lstStyle/>
                  <a:p>
                    <a:fld id="{BCD2E92A-A9E7-4C86-A6E1-4771F22647EF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26609FED-D57E-4D7A-BABC-9ED73778B58D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 err="1" smtClean="0"/>
                      <a:t>тыс.руб</a:t>
                    </a:r>
                    <a:r>
                      <a:rPr lang="ru-RU" baseline="0" dirty="0" smtClean="0"/>
                      <a:t>  </a:t>
                    </a:r>
                    <a:fld id="{C28EFC93-DE90-4EF8-8AE1-16766186AA63}" type="PERCENTAGE">
                      <a:rPr lang="ru-RU" baseline="0"/>
                      <a:pPr/>
                      <a:t>[ПРОЦЕНТ]</a:t>
                    </a:fld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85A-4FF7-BBC3-59DC30CB35BD}"/>
                </c:ext>
              </c:extLst>
            </c:dLbl>
            <c:dLbl>
              <c:idx val="1"/>
              <c:layout>
                <c:manualLayout>
                  <c:x val="-0.10161034558180228"/>
                  <c:y val="-0.10232003221728578"/>
                </c:manualLayout>
              </c:layout>
              <c:tx>
                <c:rich>
                  <a:bodyPr/>
                  <a:lstStyle/>
                  <a:p>
                    <a:fld id="{E5E57AB5-B45B-4EAA-B9C9-EDE11D48F9E8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A9DFF254-87A8-4097-A288-D5AF5FDA28EC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 err="1" smtClean="0"/>
                      <a:t>тыс.руб</a:t>
                    </a:r>
                    <a:r>
                      <a:rPr lang="ru-RU" baseline="0" dirty="0" smtClean="0"/>
                      <a:t>; </a:t>
                    </a:r>
                    <a:fld id="{AEAF3355-CB47-4593-8603-CE55B87C2232}" type="PERCENTAGE">
                      <a:rPr lang="ru-RU" baseline="0"/>
                      <a:pPr/>
                      <a:t>[ПРОЦЕНТ]</a:t>
                    </a:fld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85A-4FF7-BBC3-59DC30CB35BD}"/>
                </c:ext>
              </c:extLst>
            </c:dLbl>
            <c:dLbl>
              <c:idx val="2"/>
              <c:layout>
                <c:manualLayout>
                  <c:x val="-5.2247375328083991E-3"/>
                  <c:y val="-4.367459392796048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5A-4FF7-BBC3-59DC30CB35BD}"/>
                </c:ext>
              </c:extLst>
            </c:dLbl>
            <c:dLbl>
              <c:idx val="3"/>
              <c:layout>
                <c:manualLayout>
                  <c:x val="-0.30903499562554682"/>
                  <c:y val="1.367511796135217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5A-4FF7-BBC3-59DC30CB35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образование</c:v>
                </c:pt>
                <c:pt idx="1">
                  <c:v>социально-культурные мероприятия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1308.5</c:v>
                </c:pt>
                <c:pt idx="1">
                  <c:v>2180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85A-4FF7-BBC3-59DC30CB3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</c:spPr>
    </c:plotArea>
    <c:legend>
      <c:legendPos val="b"/>
      <c:overlay val="0"/>
    </c:legend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37819204059293"/>
          <c:y val="0.28799289256460681"/>
          <c:w val="0.36750699912510937"/>
          <c:h val="0.6030841877590107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98F-4950-A6E3-A2674EA6655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98F-4950-A6E3-A2674EA66553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98F-4950-A6E3-A2674EA66553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B98F-4950-A6E3-A2674EA66553}"/>
              </c:ext>
            </c:extLst>
          </c:dPt>
          <c:dPt>
            <c:idx val="4"/>
            <c:bubble3D val="0"/>
            <c:spPr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B98F-4950-A6E3-A2674EA66553}"/>
              </c:ext>
            </c:extLst>
          </c:dPt>
          <c:dLbls>
            <c:dLbl>
              <c:idx val="0"/>
              <c:layout>
                <c:manualLayout>
                  <c:x val="-0.11736275659717227"/>
                  <c:y val="-0.13566403877202676"/>
                </c:manualLayout>
              </c:layout>
              <c:tx>
                <c:rich>
                  <a:bodyPr/>
                  <a:lstStyle/>
                  <a:p>
                    <a:fld id="{0E3692AE-5411-4CAE-BA5A-99A490E22059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E88BDC6E-4D8B-4FA3-B006-F7373E407F3C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 smtClean="0"/>
                      <a:t>б; </a:t>
                    </a:r>
                    <a:fld id="{57908E05-9AFF-4EAA-B299-1252956C0158}" type="PERCENTAGE">
                      <a:rPr lang="ru-RU" baseline="0"/>
                      <a:pPr/>
                      <a:t>[ПРОЦЕНТ]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43196111178903"/>
                      <c:h val="0.131218104193329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98F-4950-A6E3-A2674EA66553}"/>
                </c:ext>
              </c:extLst>
            </c:dLbl>
            <c:dLbl>
              <c:idx val="1"/>
              <c:layout>
                <c:manualLayout>
                  <c:x val="9.4950287855083498E-2"/>
                  <c:y val="-7.67320947023202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DA679551-9184-43CF-A3EF-441B88675BBE}" type="CATEGORYNAME">
                      <a:rPr lang="ru-RU" dirty="0"/>
                      <a:pPr>
                        <a:defRPr/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3FDDB5CD-FFEB-4630-B742-941715139BE3}" type="VALUE">
                      <a:rPr lang="ru-RU" baseline="0" smtClean="0"/>
                      <a:pPr>
                        <a:defRPr/>
                      </a:pPr>
                      <a:t>[ЗНАЧЕНИЕ]</a:t>
                    </a:fld>
                    <a:r>
                      <a:rPr lang="ru-RU" baseline="0" dirty="0" smtClean="0"/>
                      <a:t>;</a:t>
                    </a:r>
                    <a:fld id="{4240D960-90B7-4A1A-97FD-909281D7D014}" type="PERCENTAGE">
                      <a:rPr lang="ru-RU" baseline="0" smtClean="0"/>
                      <a:pPr>
                        <a:defRPr/>
                      </a:pPr>
                      <a:t>[ПРОЦЕНТ]</a:t>
                    </a:fld>
                    <a:endParaRPr lang="ru-RU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111029557735844"/>
                      <c:h val="0.115585461644232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98F-4950-A6E3-A2674EA66553}"/>
                </c:ext>
              </c:extLst>
            </c:dLbl>
            <c:dLbl>
              <c:idx val="2"/>
              <c:layout>
                <c:manualLayout>
                  <c:x val="0.12636807431232594"/>
                  <c:y val="9.513688594485172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52260897096931"/>
                      <c:h val="0.153415477007760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98F-4950-A6E3-A2674EA66553}"/>
                </c:ext>
              </c:extLst>
            </c:dLbl>
            <c:dLbl>
              <c:idx val="3"/>
              <c:layout>
                <c:manualLayout>
                  <c:x val="0.22117442324259054"/>
                  <c:y val="-8.346619495380744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02429238281356"/>
                      <c:h val="0.10277519669531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98F-4950-A6E3-A2674EA66553}"/>
                </c:ext>
              </c:extLst>
            </c:dLbl>
            <c:dLbl>
              <c:idx val="4"/>
              <c:layout>
                <c:manualLayout>
                  <c:x val="-5.4927924675036106E-2"/>
                  <c:y val="8.615123211418063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46854823671845"/>
                      <c:h val="0.121668222993215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98F-4950-A6E3-A2674EA66553}"/>
                </c:ext>
              </c:extLst>
            </c:dLbl>
            <c:dLbl>
              <c:idx val="5"/>
              <c:layout>
                <c:manualLayout>
                  <c:x val="-8.5792266250926577E-2"/>
                  <c:y val="-5.0391226371673009E-2"/>
                </c:manualLayout>
              </c:layout>
              <c:tx>
                <c:rich>
                  <a:bodyPr/>
                  <a:lstStyle/>
                  <a:p>
                    <a:fld id="{F4069B9B-6E62-4DD9-A7CB-28B72B940B0C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F403FB9E-5A94-418F-B072-13CD941EDD63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; </a:t>
                    </a:r>
                    <a:fld id="{3A6C34D3-8D22-4BB6-A6D4-A9C79336711B}" type="PERCENTAGE">
                      <a:rPr lang="ru-RU" baseline="0" smtClean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36441670415493"/>
                      <c:h val="0.150383543242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F830-454A-B047-82B65ECFC289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 ООО Газпром добыча Иркутск</c:v>
                </c:pt>
                <c:pt idx="1">
                  <c:v>ООО Леспромсевер</c:v>
                </c:pt>
                <c:pt idx="2">
                  <c:v>ООО  Бурэнерго</c:v>
                </c:pt>
                <c:pt idx="3">
                  <c:v>ООО Газпромнедра</c:v>
                </c:pt>
                <c:pt idx="4">
                  <c:v>ООО Строймэк</c:v>
                </c:pt>
                <c:pt idx="5">
                  <c:v> ООО Спецмонтажпроект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300</c:v>
                </c:pt>
                <c:pt idx="1">
                  <c:v>70</c:v>
                </c:pt>
                <c:pt idx="2">
                  <c:v>130</c:v>
                </c:pt>
                <c:pt idx="3">
                  <c:v>2400</c:v>
                </c:pt>
                <c:pt idx="4">
                  <c:v>300</c:v>
                </c:pt>
                <c:pt idx="5">
                  <c:v>288.5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98F-4950-A6E3-A2674EA665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 ООО Газпром добыча Иркутск</c:v>
                </c:pt>
                <c:pt idx="1">
                  <c:v>ООО Леспромсевер</c:v>
                </c:pt>
                <c:pt idx="2">
                  <c:v>ООО  Бурэнерго</c:v>
                </c:pt>
                <c:pt idx="3">
                  <c:v>ООО Газпромнедра</c:v>
                </c:pt>
                <c:pt idx="4">
                  <c:v>ООО Строймэк</c:v>
                </c:pt>
                <c:pt idx="5">
                  <c:v> ООО Спецмонтажпроект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A-98A2-4332-BF6B-03113CAE2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84497467554143"/>
          <c:y val="0.19091963649696542"/>
          <c:w val="0.69490486978955757"/>
          <c:h val="0.7250657891078814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2019год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143</a:t>
                    </a:r>
                    <a:endParaRPr lang="en-US" dirty="0"/>
                  </a:p>
                </c:rich>
              </c:tx>
              <c:numFmt formatCode="\О\с\н\о\в\н\о\й" sourceLinked="0"/>
              <c:spPr>
                <a:gradFill rotWithShape="1">
                  <a:gsLst>
                    <a:gs pos="0">
                      <a:schemeClr val="accent4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4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4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 w="6350" cap="flat" cmpd="sng" algn="ctr">
                  <a:solidFill>
                    <a:schemeClr val="accent4"/>
                  </a:solidFill>
                  <a:prstDash val="solid"/>
                  <a:miter lim="800000"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46-40F3-A5D4-9520763114B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579</a:t>
                    </a:r>
                    <a:endParaRPr lang="en-US" dirty="0"/>
                  </a:p>
                </c:rich>
              </c:tx>
              <c:numFmt formatCode="\О\с\н\о\в\н\о\й" sourceLinked="0"/>
              <c:spPr>
                <a:gradFill rotWithShape="1">
                  <a:gsLst>
                    <a:gs pos="0">
                      <a:schemeClr val="accent4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4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4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 w="6350" cap="flat" cmpd="sng" algn="ctr">
                  <a:solidFill>
                    <a:schemeClr val="accent4"/>
                  </a:solidFill>
                  <a:prstDash val="solid"/>
                  <a:miter lim="800000"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46-40F3-A5D4-9520763114BE}"/>
                </c:ext>
              </c:extLst>
            </c:dLbl>
            <c:numFmt formatCode="\О\с\н\о\в\н\о\й" sourceLinked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142.80000000000001</c:v>
                </c:pt>
                <c:pt idx="1">
                  <c:v>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55-4918-BCDC-9B5EC6BABFF1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9999FF"/>
            </a:solidFill>
            <a:ln w="26631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26631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3-DC55-4918-BCDC-9B5EC6BABFF1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 w="26631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4-DC55-4918-BCDC-9B5EC6BABFF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198</a:t>
                    </a:r>
                    <a:endParaRPr lang="en-US" dirty="0"/>
                  </a:p>
                </c:rich>
              </c:tx>
              <c:numFmt formatCode="\О\с\н\о\в\н\о\й" sourceLinked="0"/>
              <c:spPr>
                <a:gradFill rotWithShape="1">
                  <a:gsLst>
                    <a:gs pos="0">
                      <a:schemeClr val="accent4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4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4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55-4918-BCDC-9B5EC6BABF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644</a:t>
                    </a:r>
                    <a:endParaRPr lang="en-US" dirty="0"/>
                  </a:p>
                </c:rich>
              </c:tx>
              <c:numFmt formatCode="\О\с\н\о\в\н\о\й" sourceLinked="0"/>
              <c:spPr>
                <a:gradFill rotWithShape="1">
                  <a:gsLst>
                    <a:gs pos="0">
                      <a:schemeClr val="accent4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4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4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55-4918-BCDC-9B5EC6BABFF1}"/>
                </c:ext>
              </c:extLst>
            </c:dLbl>
            <c:numFmt formatCode="\О\с\н\о\в\н\о\й" sourceLinked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198.2</c:v>
                </c:pt>
                <c:pt idx="1">
                  <c:v>644.20000000000005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55-4918-BCDC-9B5EC6BAB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115712"/>
        <c:axId val="156117248"/>
      </c:barChart>
      <c:catAx>
        <c:axId val="15611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6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60" b="1" i="0" u="none" strike="noStrike" baseline="0">
                <a:solidFill>
                  <a:schemeClr val="accent4">
                    <a:lumMod val="50000"/>
                  </a:schemeClr>
                </a:solidFill>
                <a:effectLst>
                  <a:glow>
                    <a:schemeClr val="accent1">
                      <a:alpha val="15000"/>
                    </a:schemeClr>
                  </a:glow>
                </a:effectLst>
                <a:latin typeface="Arial Rounded MT Bold" panose="020F0704030504030204" pitchFamily="34" charset="0"/>
                <a:ea typeface="Times New Roman CYR"/>
                <a:cs typeface="Times New Roman CYR"/>
              </a:defRPr>
            </a:pPr>
            <a:endParaRPr lang="ru-RU"/>
          </a:p>
        </c:txPr>
        <c:crossAx val="156117248"/>
        <c:crossesAt val="0"/>
        <c:auto val="0"/>
        <c:lblAlgn val="ctr"/>
        <c:lblOffset val="100"/>
        <c:noMultiLvlLbl val="0"/>
      </c:catAx>
      <c:valAx>
        <c:axId val="15611724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56115712"/>
        <c:crosses val="autoZero"/>
        <c:crossBetween val="between"/>
        <c:majorUnit val="2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17" b="1" i="0" u="none" strike="noStrike" baseline="0">
          <a:solidFill>
            <a:srgbClr val="000000"/>
          </a:solidFill>
          <a:latin typeface="Times New Roman CYR"/>
          <a:ea typeface="Times New Roman CYR"/>
          <a:cs typeface="Times New Roman CYR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373194509972503"/>
          <c:y val="0.13954388804397874"/>
          <c:w val="0.85113327407034423"/>
          <c:h val="0.7420581546232087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 от КГКМ</c:v>
                </c:pt>
              </c:strCache>
            </c:strRef>
          </c:tx>
          <c:spPr>
            <a:solidFill>
              <a:schemeClr val="accent3"/>
            </a:solidFill>
            <a:ln w="12700" cap="flat" cmpd="sng" algn="ctr">
              <a:solidFill>
                <a:schemeClr val="accent3">
                  <a:shade val="50000"/>
                </a:scheme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14300" prst="hardEdge"/>
              <a:contourClr>
                <a:srgbClr val="000000"/>
              </a:contourClr>
            </a:sp3d>
          </c:spPr>
          <c:invertIfNegative val="0"/>
          <c:dLbls>
            <c:delete val="1"/>
          </c:dLbls>
          <c:cat>
            <c:strRef>
              <c:f>Лист1!$A$2:$A$3</c:f>
              <c:strCache>
                <c:ptCount val="2"/>
                <c:pt idx="0">
                  <c:v>2019год</c:v>
                </c:pt>
                <c:pt idx="1">
                  <c:v>2020год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74717</c:v>
                </c:pt>
                <c:pt idx="1">
                  <c:v>139544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69BA-40FB-9EB4-656CBFCF3D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НДФЛ всего</c:v>
                </c:pt>
              </c:strCache>
            </c:strRef>
          </c:tx>
          <c:spPr>
            <a:solidFill>
              <a:schemeClr val="accent1"/>
            </a:solidFill>
            <a:ln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9.7086995171514617E-3"/>
                  <c:y val="0.119609046894838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 dirty="0" smtClean="0">
                        <a:solidFill>
                          <a:srgbClr val="FF0000"/>
                        </a:solidFill>
                      </a:rPr>
                      <a:t>109</a:t>
                    </a:r>
                    <a:endParaRPr lang="en-US" sz="3200" b="1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solidFill>
                  <a:schemeClr val="accent3">
                    <a:alpha val="50000"/>
                  </a:schemeClr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BA-40FB-9EB4-656CBFCF3D4A}"/>
                </c:ext>
              </c:extLst>
            </c:dLbl>
            <c:dLbl>
              <c:idx val="1"/>
              <c:layout>
                <c:manualLayout>
                  <c:x val="4.8544134639531408E-3"/>
                  <c:y val="0.13732890569407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rPr>
                      <a:t>177</a:t>
                    </a:r>
                    <a:endParaRPr lang="en-US" sz="3200" b="1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solidFill>
                  <a:schemeClr val="accent3">
                    <a:alpha val="50000"/>
                  </a:schemeClr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1906101841200076"/>
                      <c:h val="0.118213608014399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9BA-40FB-9EB4-656CBFCF3D4A}"/>
                </c:ext>
              </c:extLst>
            </c:dLbl>
            <c:spPr>
              <a:solidFill>
                <a:schemeClr val="accent3">
                  <a:alpha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2019год</c:v>
                </c:pt>
                <c:pt idx="1">
                  <c:v>2020год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109448</c:v>
                </c:pt>
                <c:pt idx="1">
                  <c:v>176787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5-69BA-40FB-9EB4-656CBFCF3D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79366912"/>
        <c:axId val="179368704"/>
        <c:axId val="153972224"/>
      </c:bar3DChart>
      <c:catAx>
        <c:axId val="1793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368704"/>
        <c:crosses val="autoZero"/>
        <c:auto val="1"/>
        <c:lblAlgn val="ctr"/>
        <c:lblOffset val="100"/>
        <c:noMultiLvlLbl val="0"/>
      </c:catAx>
      <c:valAx>
        <c:axId val="179368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9366912"/>
        <c:crosses val="autoZero"/>
        <c:crossBetween val="between"/>
      </c:valAx>
      <c:serAx>
        <c:axId val="153972224"/>
        <c:scaling>
          <c:orientation val="minMax"/>
        </c:scaling>
        <c:delete val="1"/>
        <c:axPos val="b"/>
        <c:majorTickMark val="out"/>
        <c:minorTickMark val="none"/>
        <c:tickLblPos val="nextTo"/>
        <c:crossAx val="179368704"/>
        <c:crosses val="autoZero"/>
      </c:serAx>
      <c:spPr>
        <a:noFill/>
        <a:ln w="32578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263071882017885"/>
          <c:y val="7.292436968927464E-2"/>
          <c:w val="0.65193021847597687"/>
          <c:h val="0.11858643704730573"/>
        </c:manualLayout>
      </c:layout>
      <c:overlay val="0"/>
      <c:spPr>
        <a:noFill/>
        <a:ln w="32578">
          <a:noFill/>
        </a:ln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28904979797602"/>
          <c:y val="1.2807985845195024E-2"/>
          <c:w val="0.66416576146886519"/>
          <c:h val="0.976068376068376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0-7E6E-4741-9646-1B8A6DE307C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7E6E-4741-9646-1B8A6DE307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2-7E6E-4741-9646-1B8A6DE307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3-7E6E-4741-9646-1B8A6DE307C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4-7E6E-4741-9646-1B8A6DE307C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5-7E6E-4741-9646-1B8A6DE307C9}"/>
              </c:ext>
            </c:extLst>
          </c:dPt>
          <c:dLbls>
            <c:dLbl>
              <c:idx val="0"/>
              <c:layout>
                <c:manualLayout>
                  <c:x val="-0.15001234819836762"/>
                  <c:y val="0.112440850552229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340 </a:t>
                    </a:r>
                    <a:endParaRPr lang="en-US" sz="2800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solidFill>
                  <a:schemeClr val="accent1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621027031286394E-2"/>
                      <c:h val="7.98331122726317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E6E-4741-9646-1B8A6DE307C9}"/>
                </c:ext>
              </c:extLst>
            </c:dLbl>
            <c:dLbl>
              <c:idx val="1"/>
              <c:layout>
                <c:manualLayout>
                  <c:x val="0.10954849111854473"/>
                  <c:y val="-0.253961576195113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198</a:t>
                    </a:r>
                    <a:endParaRPr lang="en-US" sz="3200" dirty="0"/>
                  </a:p>
                </c:rich>
              </c:tx>
              <c:spPr>
                <a:gradFill rotWithShape="1">
                  <a:gsLst>
                    <a:gs pos="0">
                      <a:schemeClr val="accent5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5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5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 w="6350" cap="flat" cmpd="sng" algn="ctr">
                  <a:noFill/>
                  <a:prstDash val="solid"/>
                  <a:miter lim="800000"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6E-4741-9646-1B8A6DE307C9}"/>
                </c:ext>
              </c:extLst>
            </c:dLbl>
            <c:dLbl>
              <c:idx val="2"/>
              <c:layout>
                <c:manualLayout>
                  <c:x val="0.12336534021578963"/>
                  <c:y val="7.94840047864513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dirty="0" smtClean="0">
                        <a:solidFill>
                          <a:schemeClr val="bg1"/>
                        </a:solidFill>
                      </a:rPr>
                      <a:t>210</a:t>
                    </a:r>
                    <a:endParaRPr lang="en-US" sz="3200" dirty="0"/>
                  </a:p>
                </c:rich>
              </c:tx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6E-4741-9646-1B8A6DE307C9}"/>
                </c:ext>
              </c:extLst>
            </c:dLbl>
            <c:dLbl>
              <c:idx val="3"/>
              <c:layout>
                <c:manualLayout>
                  <c:x val="7.8953789762325477E-2"/>
                  <c:y val="0.158968162221563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dirty="0" smtClean="0"/>
                      <a:t>87</a:t>
                    </a:r>
                    <a:endParaRPr lang="en-US" sz="3200" dirty="0"/>
                  </a:p>
                </c:rich>
              </c:tx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6E-4741-9646-1B8A6DE307C9}"/>
                </c:ext>
              </c:extLst>
            </c:dLbl>
            <c:dLbl>
              <c:idx val="4"/>
              <c:layout>
                <c:manualLayout>
                  <c:x val="1.9738466868206256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dirty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7</a:t>
                    </a:r>
                    <a:endParaRPr lang="en-US" sz="3200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6E-4741-9646-1B8A6DE307C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6E-4741-9646-1B8A6DE307C9}"/>
                </c:ext>
              </c:extLst>
            </c:dLbl>
            <c:spPr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  <c:txPr>
              <a:bodyPr/>
              <a:lstStyle/>
              <a:p>
                <a:pPr>
                  <a:defRPr sz="3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субвенции -40%</c:v>
                </c:pt>
                <c:pt idx="1">
                  <c:v>налоговые и неналоговые доходы-24%</c:v>
                </c:pt>
                <c:pt idx="2">
                  <c:v>целевые субсидии-25%</c:v>
                </c:pt>
                <c:pt idx="3">
                  <c:v>дотации- 10%</c:v>
                </c:pt>
                <c:pt idx="4">
                  <c:v>МБТ от поселений, пожертвования и гранты-1%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340</c:v>
                </c:pt>
                <c:pt idx="1">
                  <c:v>198</c:v>
                </c:pt>
                <c:pt idx="2">
                  <c:v>210</c:v>
                </c:pt>
                <c:pt idx="3">
                  <c:v>87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6E-4741-9646-1B8A6DE307C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>
      <a:glow rad="101600">
        <a:schemeClr val="accent4">
          <a:satMod val="175000"/>
          <a:alpha val="40000"/>
        </a:schemeClr>
      </a:glow>
    </a:effectLst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157787080763341"/>
          <c:y val="0.18284941668832494"/>
          <c:w val="0.69490486978955757"/>
          <c:h val="0.7250657891078814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2019год</c:v>
                </c:pt>
              </c:strCache>
            </c:strRef>
          </c:tx>
          <c:spPr>
            <a:solidFill>
              <a:srgbClr val="00B0F0"/>
            </a:solidFill>
            <a:ln w="26631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463</a:t>
                    </a:r>
                    <a:endParaRPr lang="en-US" dirty="0"/>
                  </a:p>
                </c:rich>
              </c:tx>
              <c:numFmt formatCode="\О\с\н\о\в\н\о\й" sourceLinked="0"/>
              <c:spPr>
                <a:gradFill rotWithShape="1">
                  <a:gsLst>
                    <a:gs pos="0">
                      <a:schemeClr val="accent4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4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4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 w="6350" cap="flat" cmpd="sng" algn="ctr">
                  <a:solidFill>
                    <a:schemeClr val="accent4"/>
                  </a:solidFill>
                  <a:prstDash val="solid"/>
                  <a:miter lim="800000"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55-4918-BCDC-9B5EC6BABF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35</a:t>
                    </a:r>
                    <a:endParaRPr lang="en-US" dirty="0"/>
                  </a:p>
                </c:rich>
              </c:tx>
              <c:numFmt formatCode="\О\с\н\о\в\н\о\й" sourceLinked="0"/>
              <c:spPr>
                <a:gradFill rotWithShape="1">
                  <a:gsLst>
                    <a:gs pos="0">
                      <a:schemeClr val="accent4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4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4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 w="6350" cap="flat" cmpd="sng" algn="ctr">
                  <a:solidFill>
                    <a:schemeClr val="accent4"/>
                  </a:solidFill>
                  <a:prstDash val="solid"/>
                  <a:miter lim="800000"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55-4918-BCDC-9B5EC6BABFF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B1-432E-A663-45D4CBB6621B}"/>
                </c:ext>
              </c:extLst>
            </c:dLbl>
            <c:numFmt formatCode="\О\с\н\о\в\н\о\й" sourceLinked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ФОТ</c:v>
                </c:pt>
                <c:pt idx="1">
                  <c:v>БЮДЖЕТНЫЕ ИНВЕСТИЦИИ</c:v>
                </c:pt>
                <c:pt idx="2">
                  <c:v>СОДЕРЖАНИЕ УЧРЕЖДЕНИЙ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463</c:v>
                </c:pt>
                <c:pt idx="1">
                  <c:v>35</c:v>
                </c:pt>
                <c:pt idx="2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55-4918-BCDC-9B5EC6BABFF1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2020год</c:v>
                </c:pt>
              </c:strCache>
            </c:strRef>
          </c:tx>
          <c:spPr>
            <a:solidFill>
              <a:srgbClr val="9999FF"/>
            </a:solidFill>
            <a:ln w="26631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26631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3-DC55-4918-BCDC-9B5EC6BABFF1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 w="26631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4-DC55-4918-BCDC-9B5EC6BABFF1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 w="26631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5-18B1-432E-A663-45D4CBB6621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491</a:t>
                    </a:r>
                    <a:endParaRPr lang="en-US" dirty="0"/>
                  </a:p>
                </c:rich>
              </c:tx>
              <c:numFmt formatCode="\О\с\н\о\в\н\о\й" sourceLinked="0"/>
              <c:spPr>
                <a:gradFill rotWithShape="1">
                  <a:gsLst>
                    <a:gs pos="0">
                      <a:schemeClr val="accent4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4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4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55-4918-BCDC-9B5EC6BABF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94</a:t>
                    </a:r>
                    <a:endParaRPr lang="en-US" dirty="0"/>
                  </a:p>
                </c:rich>
              </c:tx>
              <c:numFmt formatCode="\О\с\н\о\в\н\о\й" sourceLinked="0"/>
              <c:spPr>
                <a:gradFill rotWithShape="1">
                  <a:gsLst>
                    <a:gs pos="0">
                      <a:schemeClr val="accent4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4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4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55-4918-BCDC-9B5EC6BABFF1}"/>
                </c:ext>
              </c:extLst>
            </c:dLbl>
            <c:dLbl>
              <c:idx val="2"/>
              <c:layout>
                <c:manualLayout>
                  <c:x val="1.2664494835438802E-2"/>
                  <c:y val="3.0263324282401036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168</a:t>
                    </a:r>
                    <a:endParaRPr lang="en-US" dirty="0"/>
                  </a:p>
                </c:rich>
              </c:tx>
              <c:numFmt formatCode="\О\с\н\о\в\н\о\й" sourceLinked="0"/>
              <c:spPr>
                <a:gradFill rotWithShape="1">
                  <a:gsLst>
                    <a:gs pos="0">
                      <a:schemeClr val="accent4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4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4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00538426510509E-2"/>
                      <c:h val="7.0059675145057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8B1-432E-A663-45D4CBB6621B}"/>
                </c:ext>
              </c:extLst>
            </c:dLbl>
            <c:numFmt formatCode="\О\с\н\о\в\н\о\й" sourceLinked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ФОТ</c:v>
                </c:pt>
                <c:pt idx="1">
                  <c:v>БЮДЖЕТНЫЕ ИНВЕСТИЦИИ</c:v>
                </c:pt>
                <c:pt idx="2">
                  <c:v>СОДЕРЖАНИЕ УЧРЕЖДЕНИЙ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491</c:v>
                </c:pt>
                <c:pt idx="1">
                  <c:v>94</c:v>
                </c:pt>
                <c:pt idx="2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55-4918-BCDC-9B5EC6BAB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34272000"/>
        <c:axId val="34273536"/>
      </c:barChart>
      <c:catAx>
        <c:axId val="3427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6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accent4">
                    <a:lumMod val="50000"/>
                  </a:schemeClr>
                </a:solidFill>
                <a:effectLst>
                  <a:glow>
                    <a:schemeClr val="accent1">
                      <a:alpha val="15000"/>
                    </a:schemeClr>
                  </a:glow>
                </a:effectLst>
                <a:latin typeface="Arial Rounded MT Bold" panose="020F0704030504030204" pitchFamily="34" charset="0"/>
                <a:ea typeface="Times New Roman CYR"/>
                <a:cs typeface="Times New Roman CYR"/>
              </a:defRPr>
            </a:pPr>
            <a:endParaRPr lang="ru-RU"/>
          </a:p>
        </c:txPr>
        <c:crossAx val="34273536"/>
        <c:crossesAt val="0"/>
        <c:auto val="0"/>
        <c:lblAlgn val="ctr"/>
        <c:lblOffset val="100"/>
        <c:tickMarkSkip val="1"/>
        <c:noMultiLvlLbl val="0"/>
      </c:catAx>
      <c:valAx>
        <c:axId val="3427353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4272000"/>
        <c:crosses val="autoZero"/>
        <c:crossBetween val="between"/>
        <c:majorUnit val="2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17" b="1" i="0" u="none" strike="noStrike" baseline="0">
          <a:solidFill>
            <a:srgbClr val="000000"/>
          </a:solidFill>
          <a:latin typeface="Times New Roman CYR"/>
          <a:ea typeface="Times New Roman CYR"/>
          <a:cs typeface="Times New Roman CYR"/>
        </a:defRPr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157787080763341"/>
          <c:y val="0.18284941668832494"/>
          <c:w val="0.69490486978955757"/>
          <c:h val="0.7250657891078814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2019год</c:v>
                </c:pt>
              </c:strCache>
            </c:strRef>
          </c:tx>
          <c:spPr>
            <a:solidFill>
              <a:srgbClr val="00B0F0"/>
            </a:solidFill>
            <a:ln w="38100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2.0263191736702322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583</a:t>
                    </a:r>
                    <a:endParaRPr lang="en-US" dirty="0"/>
                  </a:p>
                </c:rich>
              </c:tx>
              <c:numFmt formatCode="\О\с\н\о\в\н\о\й" sourceLinked="0"/>
              <c:spPr>
                <a:gradFill rotWithShape="1">
                  <a:gsLst>
                    <a:gs pos="0">
                      <a:schemeClr val="accent4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4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4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 w="6350" cap="flat" cmpd="sng" algn="ctr">
                  <a:solidFill>
                    <a:schemeClr val="accent4"/>
                  </a:solidFill>
                  <a:prstDash val="solid"/>
                  <a:miter lim="800000"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55-4918-BCDC-9B5EC6BABFF1}"/>
                </c:ext>
              </c:extLst>
            </c:dLbl>
            <c:dLbl>
              <c:idx val="1"/>
              <c:layout>
                <c:manualLayout>
                  <c:x val="-2.0263191736703805E-3"/>
                  <c:y val="2.0175549521601181E-3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130</a:t>
                    </a:r>
                    <a:endParaRPr lang="en-US" dirty="0"/>
                  </a:p>
                </c:rich>
              </c:tx>
              <c:numFmt formatCode="\О\с\н\о\в\н\о\й" sourceLinked="0"/>
              <c:spPr>
                <a:gradFill rotWithShape="1">
                  <a:gsLst>
                    <a:gs pos="0">
                      <a:schemeClr val="accent4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4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4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 w="6350" cap="flat" cmpd="sng" algn="ctr">
                  <a:solidFill>
                    <a:schemeClr val="accent4"/>
                  </a:solidFill>
                  <a:prstDash val="solid"/>
                  <a:miter lim="800000"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55-4918-BCDC-9B5EC6BABFF1}"/>
                </c:ext>
              </c:extLst>
            </c:dLbl>
            <c:numFmt formatCode="\О\с\н\о\в\н\о\й" sourceLinked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СОЦИАЛЬНАЯ СФЕРА</c:v>
                </c:pt>
                <c:pt idx="1">
                  <c:v>ПРОЧИЕ ОТРАСЛИ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583</c:v>
                </c:pt>
                <c:pt idx="1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55-4918-BCDC-9B5EC6BABFF1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2020год</c:v>
                </c:pt>
              </c:strCache>
            </c:strRef>
          </c:tx>
          <c:spPr>
            <a:solidFill>
              <a:srgbClr val="9999FF"/>
            </a:solidFill>
            <a:ln w="26631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26631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3-DC55-4918-BCDC-9B5EC6BABFF1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 w="26631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4-DC55-4918-BCDC-9B5EC6BABFF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680</a:t>
                    </a:r>
                    <a:endParaRPr lang="en-US" dirty="0"/>
                  </a:p>
                </c:rich>
              </c:tx>
              <c:numFmt formatCode="\О\с\н\о\в\н\о\й" sourceLinked="0"/>
              <c:spPr>
                <a:gradFill rotWithShape="1">
                  <a:gsLst>
                    <a:gs pos="0">
                      <a:schemeClr val="accent4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4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4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55-4918-BCDC-9B5EC6BABF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159</a:t>
                    </a:r>
                    <a:endParaRPr lang="en-US" dirty="0"/>
                  </a:p>
                </c:rich>
              </c:tx>
              <c:numFmt formatCode="\О\с\н\о\в\н\о\й" sourceLinked="0"/>
              <c:spPr>
                <a:gradFill rotWithShape="1">
                  <a:gsLst>
                    <a:gs pos="0">
                      <a:schemeClr val="accent4">
                        <a:satMod val="103000"/>
                        <a:lumMod val="102000"/>
                        <a:tint val="94000"/>
                      </a:schemeClr>
                    </a:gs>
                    <a:gs pos="50000">
                      <a:schemeClr val="accent4">
                        <a:satMod val="110000"/>
                        <a:lumMod val="100000"/>
                        <a:shade val="100000"/>
                      </a:schemeClr>
                    </a:gs>
                    <a:gs pos="100000">
                      <a:schemeClr val="accent4">
                        <a:lumMod val="99000"/>
                        <a:satMod val="120000"/>
                        <a:shade val="78000"/>
                      </a:schemeClr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55-4918-BCDC-9B5EC6BABFF1}"/>
                </c:ext>
              </c:extLst>
            </c:dLbl>
            <c:numFmt formatCode="\О\с\н\о\в\н\о\й" sourceLinked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СОЦИАЛЬНАЯ СФЕРА</c:v>
                </c:pt>
                <c:pt idx="1">
                  <c:v>ПРОЧИЕ ОТРАСЛИ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680</c:v>
                </c:pt>
                <c:pt idx="1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55-4918-BCDC-9B5EC6BAB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34272000"/>
        <c:axId val="34273536"/>
      </c:barChart>
      <c:catAx>
        <c:axId val="3427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6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 b="1" i="0" u="none" strike="noStrike" baseline="0">
                <a:solidFill>
                  <a:schemeClr val="accent4">
                    <a:lumMod val="50000"/>
                  </a:schemeClr>
                </a:solidFill>
                <a:effectLst>
                  <a:glow>
                    <a:schemeClr val="accent1">
                      <a:alpha val="15000"/>
                    </a:schemeClr>
                  </a:glow>
                </a:effectLst>
                <a:latin typeface="Arial Rounded MT Bold" panose="020F0704030504030204" pitchFamily="34" charset="0"/>
                <a:ea typeface="Times New Roman CYR"/>
                <a:cs typeface="Times New Roman CYR"/>
              </a:defRPr>
            </a:pPr>
            <a:endParaRPr lang="ru-RU"/>
          </a:p>
        </c:txPr>
        <c:crossAx val="34273536"/>
        <c:crossesAt val="0"/>
        <c:auto val="0"/>
        <c:lblAlgn val="ctr"/>
        <c:lblOffset val="100"/>
        <c:tickMarkSkip val="1"/>
        <c:noMultiLvlLbl val="0"/>
      </c:catAx>
      <c:valAx>
        <c:axId val="3427353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4272000"/>
        <c:crosses val="autoZero"/>
        <c:crossBetween val="between"/>
        <c:majorUnit val="2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17" b="1" i="0" u="none" strike="noStrike" baseline="0">
          <a:solidFill>
            <a:srgbClr val="000000"/>
          </a:solidFill>
          <a:latin typeface="Times New Roman CYR"/>
          <a:ea typeface="Times New Roman CYR"/>
          <a:cs typeface="Times New Roman CYR"/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8019063860812976"/>
          <c:w val="1"/>
          <c:h val="0.72905022425103327"/>
        </c:manualLayout>
      </c:layout>
      <c:bar3DChart>
        <c:barDir val="col"/>
        <c:grouping val="stack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за счет безвозмездных поступлений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2-CFC9-42A6-98C0-B3EB17C136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  <c:pt idx="0">
                  <c:v>324</c:v>
                </c:pt>
                <c:pt idx="1">
                  <c:v>341</c:v>
                </c:pt>
                <c:pt idx="2">
                  <c:v>386</c:v>
                </c:pt>
                <c:pt idx="3">
                  <c:v>616</c:v>
                </c:pt>
                <c:pt idx="4">
                  <c:v>567</c:v>
                </c:pt>
                <c:pt idx="5">
                  <c:v>579</c:v>
                </c:pt>
                <c:pt idx="6">
                  <c:v>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55-4918-BCDC-9B5EC6BABFF1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за счет собственных средств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C55-4918-BCDC-9B5EC6BABFF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C55-4918-BCDC-9B5EC6BABF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Sheet1!$B$3:$H$3</c:f>
              <c:numCache>
                <c:formatCode>General</c:formatCode>
                <c:ptCount val="7"/>
                <c:pt idx="0">
                  <c:v>87</c:v>
                </c:pt>
                <c:pt idx="1">
                  <c:v>81</c:v>
                </c:pt>
                <c:pt idx="2">
                  <c:v>96</c:v>
                </c:pt>
                <c:pt idx="3">
                  <c:v>88</c:v>
                </c:pt>
                <c:pt idx="4">
                  <c:v>86</c:v>
                </c:pt>
                <c:pt idx="5">
                  <c:v>134</c:v>
                </c:pt>
                <c:pt idx="6">
                  <c:v>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55-4918-BCDC-9B5EC6BABF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34272000"/>
        <c:axId val="34273536"/>
        <c:axId val="0"/>
      </c:bar3DChart>
      <c:catAx>
        <c:axId val="34272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273536"/>
        <c:crossesAt val="0"/>
        <c:auto val="0"/>
        <c:lblAlgn val="ctr"/>
        <c:lblOffset val="100"/>
        <c:noMultiLvlLbl val="0"/>
      </c:catAx>
      <c:valAx>
        <c:axId val="34273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272000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14526395655552851"/>
          <c:w val="0.96187611923466243"/>
          <c:h val="0.106436508657693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09007975944758E-2"/>
          <c:y val="2.9348814558008786E-2"/>
          <c:w val="0.89454545454545531"/>
          <c:h val="0.86605504587155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D57-4152-97C2-5A04DEF3A48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D57-4152-97C2-5A04DEF3A48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D57-4152-97C2-5A04DEF3A4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</c:v>
                </c:pt>
                <c:pt idx="1">
                  <c:v>38</c:v>
                </c:pt>
                <c:pt idx="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57-4152-97C2-5A04DEF3A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680576"/>
        <c:axId val="30682112"/>
      </c:barChart>
      <c:catAx>
        <c:axId val="3068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0682112"/>
        <c:crosses val="autoZero"/>
        <c:auto val="1"/>
        <c:lblAlgn val="ctr"/>
        <c:lblOffset val="100"/>
        <c:noMultiLvlLbl val="0"/>
      </c:catAx>
      <c:valAx>
        <c:axId val="3068211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0680576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40650406504066"/>
          <c:y val="8.3612040133779264E-2"/>
          <c:w val="0.83130081300813008"/>
          <c:h val="0.66220735785953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  <a:ln w="20845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Sheet1!$B$1:$E$1</c:f>
              <c:strCache>
                <c:ptCount val="4"/>
                <c:pt idx="0">
                  <c:v>количество поступивших документов</c:v>
                </c:pt>
                <c:pt idx="1">
                  <c:v>рассмотренно протоколов</c:v>
                </c:pt>
                <c:pt idx="2">
                  <c:v>наложено штрафов</c:v>
                </c:pt>
                <c:pt idx="3">
                  <c:v>вынесено предупреждений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205</c:v>
                </c:pt>
                <c:pt idx="1">
                  <c:v>143</c:v>
                </c:pt>
                <c:pt idx="2">
                  <c:v>103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4C-44A6-ABC5-662945594EF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 w="20845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20845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66A3-4A76-804A-1CC9CE5B3B57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0845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66A3-4A76-804A-1CC9CE5B3B57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20845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66A3-4A76-804A-1CC9CE5B3B57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20845">
                <a:solidFill>
                  <a:srgbClr val="00000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66A3-4A76-804A-1CC9CE5B3B57}"/>
              </c:ext>
            </c:extLst>
          </c:dPt>
          <c:cat>
            <c:strRef>
              <c:f>Sheet1!$B$1:$E$1</c:f>
              <c:strCache>
                <c:ptCount val="4"/>
                <c:pt idx="0">
                  <c:v>количество поступивших документов</c:v>
                </c:pt>
                <c:pt idx="1">
                  <c:v>рассмотренно протоколов</c:v>
                </c:pt>
                <c:pt idx="2">
                  <c:v>наложено штрафов</c:v>
                </c:pt>
                <c:pt idx="3">
                  <c:v>вынесено предупреждений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194</c:v>
                </c:pt>
                <c:pt idx="1">
                  <c:v>174</c:v>
                </c:pt>
                <c:pt idx="2">
                  <c:v>109</c:v>
                </c:pt>
                <c:pt idx="3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4C-44A6-ABC5-662945594E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9313384"/>
        <c:axId val="1"/>
      </c:barChart>
      <c:catAx>
        <c:axId val="199313384"/>
        <c:scaling>
          <c:orientation val="minMax"/>
        </c:scaling>
        <c:delete val="0"/>
        <c:axPos val="b"/>
        <c:majorGridlines>
          <c:spPr>
            <a:ln w="5211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521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13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5211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521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7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993133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5211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313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dTable>
      <c:spPr>
        <a:noFill/>
        <a:ln w="20845">
          <a:noFill/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7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01011383840951"/>
          <c:y val="0.12219880038506159"/>
          <c:w val="0.81010101010101043"/>
          <c:h val="0.655737704918032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0070C0"/>
            </a:solidFill>
            <a:ln w="18323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Sheet1!$B$1:$E$1</c:f>
              <c:strCache>
                <c:ptCount val="4"/>
                <c:pt idx="0">
                  <c:v>семьи,  состоящие  на учете</c:v>
                </c:pt>
                <c:pt idx="1">
                  <c:v>количество семей,  снятых  с учета</c:v>
                </c:pt>
                <c:pt idx="2">
                  <c:v>несовершеннолетние,  состоящие на учете</c:v>
                </c:pt>
                <c:pt idx="3">
                  <c:v>количество несовершеннолетних,  снятых  с учета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33</c:v>
                </c:pt>
                <c:pt idx="1">
                  <c:v>19</c:v>
                </c:pt>
                <c:pt idx="2">
                  <c:v>18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C1-428D-958E-BB9DC94157C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FF0000"/>
            </a:solidFill>
            <a:ln w="18323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Sheet1!$B$1:$E$1</c:f>
              <c:strCache>
                <c:ptCount val="4"/>
                <c:pt idx="0">
                  <c:v>семьи,  состоящие  на учете</c:v>
                </c:pt>
                <c:pt idx="1">
                  <c:v>количество семей,  снятых  с учета</c:v>
                </c:pt>
                <c:pt idx="2">
                  <c:v>несовершеннолетние,  состоящие на учете</c:v>
                </c:pt>
                <c:pt idx="3">
                  <c:v>количество несовершеннолетних,  снятых  с учета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32</c:v>
                </c:pt>
                <c:pt idx="1">
                  <c:v>7</c:v>
                </c:pt>
                <c:pt idx="2">
                  <c:v>12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C1-428D-958E-BB9DC9415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938288"/>
        <c:axId val="1"/>
      </c:barChart>
      <c:catAx>
        <c:axId val="197938288"/>
        <c:scaling>
          <c:orientation val="minMax"/>
        </c:scaling>
        <c:delete val="0"/>
        <c:axPos val="b"/>
        <c:majorGridlines>
          <c:spPr>
            <a:ln w="4581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5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3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4581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5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979382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18323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dTable>
      <c:spPr>
        <a:noFill/>
        <a:ln w="18323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5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21106949010008E-2"/>
          <c:y val="5.1479186657087339E-2"/>
          <c:w val="0.9115151515151515"/>
          <c:h val="0.86605504587155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507-45D5-9AC6-A19A7322959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507-45D5-9AC6-A19A7322959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507-45D5-9AC6-A19A732295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07-45D5-9AC6-A19A73229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896512"/>
        <c:axId val="56898304"/>
      </c:barChart>
      <c:catAx>
        <c:axId val="5689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6898304"/>
        <c:crosses val="autoZero"/>
        <c:auto val="1"/>
        <c:lblAlgn val="ctr"/>
        <c:lblOffset val="100"/>
        <c:noMultiLvlLbl val="0"/>
      </c:catAx>
      <c:valAx>
        <c:axId val="56898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6896512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noFill/>
        <a:ln w="25401">
          <a:noFill/>
        </a:ln>
      </c:spPr>
    </c:sideWall>
    <c:backWall>
      <c:thickness val="0"/>
      <c:spPr>
        <a:noFill/>
        <a:ln w="25401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СХП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854</c:v>
                </c:pt>
                <c:pt idx="1">
                  <c:v>358</c:v>
                </c:pt>
                <c:pt idx="2">
                  <c:v>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23-44F4-B1A1-4942F1E469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КФХ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212</c:v>
                </c:pt>
                <c:pt idx="1">
                  <c:v>134</c:v>
                </c:pt>
                <c:pt idx="2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23-44F4-B1A1-4942F1E469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70009216"/>
        <c:axId val="70010752"/>
        <c:axId val="0"/>
      </c:bar3DChart>
      <c:catAx>
        <c:axId val="7000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0010752"/>
        <c:crosses val="autoZero"/>
        <c:auto val="1"/>
        <c:lblAlgn val="ctr"/>
        <c:lblOffset val="100"/>
        <c:noMultiLvlLbl val="0"/>
      </c:catAx>
      <c:valAx>
        <c:axId val="70010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000921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2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noFill/>
        <a:ln w="25398">
          <a:noFill/>
        </a:ln>
      </c:spPr>
    </c:sideWall>
    <c:backWall>
      <c:thickness val="0"/>
      <c:spPr>
        <a:noFill/>
        <a:ln w="25398">
          <a:noFill/>
        </a:ln>
      </c:spPr>
    </c:backWall>
    <c:plotArea>
      <c:layout>
        <c:manualLayout>
          <c:layoutTarget val="inner"/>
          <c:xMode val="edge"/>
          <c:yMode val="edge"/>
          <c:x val="1.523964140576276E-2"/>
          <c:y val="7.1500609897388601E-2"/>
          <c:w val="0.81127415796017865"/>
          <c:h val="0.868903452587589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Жигаловский район</c:v>
                </c:pt>
              </c:strCache>
            </c:strRef>
          </c:tx>
          <c:spPr>
            <a:solidFill>
              <a:srgbClr val="FF0000">
                <a:alpha val="75000"/>
              </a:srgbClr>
            </a:solidFill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75000"/>
                </a:schemeClr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43F1-4199-9DB0-F80C5329FA9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>
                  <a:alpha val="75000"/>
                </a:srgbClr>
              </a:solidFill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3F1-4199-9DB0-F80C5329FA9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  <a:alpha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43F1-4199-9DB0-F80C5329FA9D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>
                  <a:alpha val="75000"/>
                </a:srgbClr>
              </a:solidFill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3F1-4199-9DB0-F80C5329FA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8491</c:v>
                </c:pt>
                <c:pt idx="1">
                  <c:v>9489</c:v>
                </c:pt>
                <c:pt idx="2">
                  <c:v>11330</c:v>
                </c:pt>
                <c:pt idx="3">
                  <c:v>11382</c:v>
                </c:pt>
                <c:pt idx="4">
                  <c:v>12121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F1-4199-9DB0-F80C5329FA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shape val="cylinder"/>
        <c:axId val="77870208"/>
        <c:axId val="77871744"/>
        <c:axId val="0"/>
      </c:bar3DChart>
      <c:catAx>
        <c:axId val="7787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77871744"/>
        <c:crosses val="autoZero"/>
        <c:auto val="1"/>
        <c:lblAlgn val="ctr"/>
        <c:lblOffset val="100"/>
        <c:noMultiLvlLbl val="0"/>
      </c:catAx>
      <c:valAx>
        <c:axId val="7787174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77870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198663796905215"/>
          <c:y val="0.31122394820025767"/>
          <c:w val="0.1464986186856414"/>
          <c:h val="0.2964013868061051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Арендная плата 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2 431 тыс.</a:t>
                    </a:r>
                    <a:r>
                      <a:rPr lang="ru-RU" baseline="0"/>
                      <a:t> руб.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5D-418C-9990-A2E64BEE692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2 466 тыс.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5D-418C-9990-A2E64BEE692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/>
                      <a:t>2 500 тыс.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5D-418C-9990-A2E64BEE69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2431</c:v>
                </c:pt>
                <c:pt idx="1">
                  <c:v>2466</c:v>
                </c:pt>
                <c:pt idx="2">
                  <c:v>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5D-418C-9990-A2E64BEE6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085440"/>
        <c:axId val="89087360"/>
      </c:barChart>
      <c:catAx>
        <c:axId val="89085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9087360"/>
        <c:crosses val="autoZero"/>
        <c:auto val="1"/>
        <c:lblAlgn val="ctr"/>
        <c:lblOffset val="100"/>
        <c:noMultiLvlLbl val="0"/>
      </c:catAx>
      <c:valAx>
        <c:axId val="8908736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90854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Арендная плата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1 529 тыс.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DD-421F-B48E-F74883159F7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1</a:t>
                    </a:r>
                    <a:r>
                      <a:rPr lang="ru-RU" baseline="0"/>
                      <a:t> 193</a:t>
                    </a:r>
                    <a:r>
                      <a:rPr lang="ru-RU"/>
                      <a:t> тыс.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DD-421F-B48E-F74883159F7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/>
                      <a:t>149 тыс.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DD-421F-B48E-F74883159F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1529</c:v>
                </c:pt>
                <c:pt idx="1">
                  <c:v>1193</c:v>
                </c:pt>
                <c:pt idx="2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DD-421F-B48E-F74883159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349056"/>
        <c:axId val="88859008"/>
      </c:barChart>
      <c:catAx>
        <c:axId val="124349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ru-RU"/>
          </a:p>
        </c:txPr>
        <c:crossAx val="88859008"/>
        <c:crosses val="autoZero"/>
        <c:auto val="1"/>
        <c:lblAlgn val="ctr"/>
        <c:lblOffset val="100"/>
        <c:noMultiLvlLbl val="0"/>
      </c:catAx>
      <c:valAx>
        <c:axId val="888590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24349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профинансировано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9977974431510254E-3"/>
                  <c:y val="-8.8532192054071677E-3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7,184</a:t>
                    </a:r>
                  </a:p>
                  <a:p>
                    <a:r>
                      <a:rPr lang="ru-RU" b="1"/>
                      <a:t>млн. руб.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B7-4E21-A19D-57E64F4AD2CA}"/>
                </c:ext>
              </c:extLst>
            </c:dLbl>
            <c:dLbl>
              <c:idx val="1"/>
              <c:layout>
                <c:manualLayout>
                  <c:x val="1.0042672340492848E-2"/>
                  <c:y val="-4.3405163630286368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2,577</a:t>
                    </a:r>
                  </a:p>
                  <a:p>
                    <a:r>
                      <a:rPr lang="ru-RU" b="1"/>
                      <a:t>млн.</a:t>
                    </a:r>
                    <a:r>
                      <a:rPr lang="ru-RU" b="1" baseline="0"/>
                      <a:t> руб.</a:t>
                    </a:r>
                    <a:endParaRPr lang="ru-RU" b="1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B7-4E21-A19D-57E64F4AD2CA}"/>
                </c:ext>
              </c:extLst>
            </c:dLbl>
            <c:dLbl>
              <c:idx val="2"/>
              <c:layout>
                <c:manualLayout>
                  <c:x val="-1.2797438973607342E-2"/>
                  <c:y val="-3.0083924690355885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5,778</a:t>
                    </a:r>
                  </a:p>
                  <a:p>
                    <a:r>
                      <a:rPr lang="ru-RU" b="1"/>
                      <a:t>млн. руб.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B7-4E21-A19D-57E64F4AD2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0.000</c:formatCode>
                <c:ptCount val="3"/>
                <c:pt idx="0">
                  <c:v>7.1840000000000002</c:v>
                </c:pt>
                <c:pt idx="1">
                  <c:v>2.577</c:v>
                </c:pt>
                <c:pt idx="2">
                  <c:v>5.7779999999999996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B7-4E21-A19D-57E64F4AD2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том числе за счет средств областного бюджета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211138011044333E-2"/>
                  <c:y val="-2.0598016367509697E-3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400" b="1"/>
                      <a:t>6,762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400" b="1"/>
                      <a:t>млн. руб.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B7-4E21-A19D-57E64F4AD2CA}"/>
                </c:ext>
              </c:extLst>
            </c:dLbl>
            <c:dLbl>
              <c:idx val="1"/>
              <c:layout>
                <c:manualLayout>
                  <c:x val="7.2542378671147073E-2"/>
                  <c:y val="0.1903492383720897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0,300</a:t>
                    </a:r>
                  </a:p>
                  <a:p>
                    <a:r>
                      <a:rPr lang="ru-RU"/>
                      <a:t>млн.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B7-4E21-A19D-57E64F4AD2CA}"/>
                </c:ext>
              </c:extLst>
            </c:dLbl>
            <c:dLbl>
              <c:idx val="2"/>
              <c:layout>
                <c:manualLayout>
                  <c:x val="3.9762868074610325E-2"/>
                  <c:y val="-1.3922818859141761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4,455</a:t>
                    </a:r>
                  </a:p>
                  <a:p>
                    <a:r>
                      <a:rPr lang="ru-RU"/>
                      <a:t>млн.</a:t>
                    </a:r>
                    <a:r>
                      <a:rPr lang="ru-RU" baseline="0"/>
                      <a:t> руб.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B7-4E21-A19D-57E64F4AD2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0.000</c:formatCode>
                <c:ptCount val="3"/>
                <c:pt idx="0" formatCode="General">
                  <c:v>6.7619999999999996</c:v>
                </c:pt>
                <c:pt idx="1">
                  <c:v>2.2770000000000001</c:v>
                </c:pt>
                <c:pt idx="2">
                  <c:v>4.4550000000000001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7B7-4E21-A19D-57E64F4AD2C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 том числе за счет средств местного бюджета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19048435387734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0,422</a:t>
                    </a:r>
                  </a:p>
                  <a:p>
                    <a:r>
                      <a:rPr lang="ru-RU"/>
                      <a:t>млн.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7B7-4E21-A19D-57E64F4AD2CA}"/>
                </c:ext>
              </c:extLst>
            </c:dLbl>
            <c:dLbl>
              <c:idx val="1"/>
              <c:layout>
                <c:manualLayout>
                  <c:x val="-4.79083459152016E-3"/>
                  <c:y val="-0.2344209450519321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2,277</a:t>
                    </a:r>
                  </a:p>
                  <a:p>
                    <a:r>
                      <a:rPr lang="ru-RU"/>
                      <a:t>млн.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B7-4E21-A19D-57E64F4AD2CA}"/>
                </c:ext>
              </c:extLst>
            </c:dLbl>
            <c:dLbl>
              <c:idx val="2"/>
              <c:layout>
                <c:manualLayout>
                  <c:x val="3.5811387464060637E-2"/>
                  <c:y val="1.4414829127554228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1,323</a:t>
                    </a:r>
                  </a:p>
                  <a:p>
                    <a:r>
                      <a:rPr lang="ru-RU"/>
                      <a:t>млн.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7B7-4E21-A19D-57E64F4AD2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Лист1!$D$2:$D$4</c:f>
              <c:numCache>
                <c:formatCode>0.000</c:formatCode>
                <c:ptCount val="3"/>
                <c:pt idx="0" formatCode="General">
                  <c:v>0.42199999999999999</c:v>
                </c:pt>
                <c:pt idx="1">
                  <c:v>0.3</c:v>
                </c:pt>
                <c:pt idx="2">
                  <c:v>1.323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7B7-4E21-A19D-57E64F4AD2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207104"/>
        <c:axId val="88891776"/>
      </c:barChart>
      <c:catAx>
        <c:axId val="8620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8891776"/>
        <c:crosses val="autoZero"/>
        <c:auto val="1"/>
        <c:lblAlgn val="ctr"/>
        <c:lblOffset val="100"/>
        <c:noMultiLvlLbl val="0"/>
      </c:catAx>
      <c:valAx>
        <c:axId val="88891776"/>
        <c:scaling>
          <c:orientation val="minMax"/>
        </c:scaling>
        <c:delete val="0"/>
        <c:axPos val="l"/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6207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735850692848671"/>
          <c:y val="0.2241910590206912"/>
          <c:w val="0.23875254867764492"/>
          <c:h val="0.7099630629700882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3.0929585186277329E-2"/>
                  <c:y val="9.173831985985439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58-4F71-8656-90D63C7DD3E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КИЦы</c:v>
                </c:pt>
                <c:pt idx="1">
                  <c:v>МДК</c:v>
                </c:pt>
                <c:pt idx="2">
                  <c:v>ДШИ</c:v>
                </c:pt>
                <c:pt idx="3">
                  <c:v>МЦБ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11-4458-90D0-B25A0FA73003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5036370453693287"/>
          <c:y val="7.4737333731986169E-2"/>
          <c:w val="0.83971566054243219"/>
          <c:h val="0.80222340078681176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62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70-4AE6-8146-58B21D899A8F}"/>
                </c:ext>
              </c:extLst>
            </c:dLbl>
            <c:dLbl>
              <c:idx val="1"/>
              <c:layout>
                <c:manualLayout>
                  <c:x val="0"/>
                  <c:y val="-3.62446343781344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A4-446D-977E-D4F28A1DFCEF}"/>
                </c:ext>
              </c:extLst>
            </c:dLbl>
            <c:dLbl>
              <c:idx val="2"/>
              <c:layout>
                <c:manualLayout>
                  <c:x val="0"/>
                  <c:y val="-3.62446343781344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A4-446D-977E-D4F28A1DFC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61693.599999999999</c:v>
                </c:pt>
                <c:pt idx="1">
                  <c:v>69666.100000000006</c:v>
                </c:pt>
                <c:pt idx="2">
                  <c:v>73701.600000000006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C7-4587-BD7F-5584D29D9FDB}"/>
            </c:ext>
          </c:extLst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 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EDC7-4587-BD7F-5584D29D9F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9453824"/>
        <c:axId val="166156928"/>
        <c:axId val="0"/>
      </c:bar3DChart>
      <c:catAx>
        <c:axId val="149453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6156928"/>
        <c:crosses val="autoZero"/>
        <c:auto val="1"/>
        <c:lblAlgn val="ctr"/>
        <c:lblOffset val="100"/>
        <c:noMultiLvlLbl val="0"/>
      </c:catAx>
      <c:valAx>
        <c:axId val="1661569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9453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272727272727155E-2"/>
          <c:y val="3.669724770642209E-2"/>
          <c:w val="0.89454545454545531"/>
          <c:h val="0.86605504587155968"/>
        </c:manualLayout>
      </c:layout>
      <c:barChart>
        <c:barDir val="col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C11-40F5-A450-0D6DE728994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C11-40F5-A450-0D6DE728994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C11-40F5-A450-0D6DE72899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4566.7</c:v>
                </c:pt>
                <c:pt idx="1">
                  <c:v>10580.3</c:v>
                </c:pt>
                <c:pt idx="2" formatCode="@">
                  <c:v>26096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C11-40F5-A450-0D6DE7289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25088"/>
        <c:axId val="30426624"/>
      </c:barChart>
      <c:catAx>
        <c:axId val="30425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0426624"/>
        <c:crosses val="autoZero"/>
        <c:auto val="1"/>
        <c:lblAlgn val="ctr"/>
        <c:lblOffset val="100"/>
        <c:noMultiLvlLbl val="0"/>
      </c:catAx>
      <c:valAx>
        <c:axId val="30426624"/>
        <c:scaling>
          <c:orientation val="minMax"/>
          <c:min val="1000"/>
        </c:scaling>
        <c:delete val="0"/>
        <c:axPos val="l"/>
        <c:majorGridlines/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0425088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5432098765432098E-3"/>
                  <c:y val="-5.0426393814486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52-41A0-A5FC-068FC1E7030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52-41A0-A5FC-068FC1E703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7.716049382716049E-3"/>
                  <c:y val="-3.5595101516108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52-41A0-A5FC-068FC1E7030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1214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52-41A0-A5FC-068FC1E703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6703872"/>
        <c:axId val="166705408"/>
        <c:axId val="0"/>
      </c:bar3DChart>
      <c:catAx>
        <c:axId val="16670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6705408"/>
        <c:crosses val="autoZero"/>
        <c:auto val="1"/>
        <c:lblAlgn val="ctr"/>
        <c:lblOffset val="100"/>
        <c:noMultiLvlLbl val="0"/>
      </c:catAx>
      <c:valAx>
        <c:axId val="166705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6703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48244961676584"/>
          <c:y val="9.9452925145294607E-2"/>
          <c:w val="0.83626830747172642"/>
          <c:h val="0.735159353927804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40-4963-ABD7-4B1C123F4E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40-4963-ABD7-4B1C123F4E4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40-4963-ABD7-4B1C123F4E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1104384"/>
        <c:axId val="91105920"/>
        <c:axId val="0"/>
      </c:bar3DChart>
      <c:catAx>
        <c:axId val="9110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1105920"/>
        <c:crosses val="autoZero"/>
        <c:auto val="1"/>
        <c:lblAlgn val="ctr"/>
        <c:lblOffset val="100"/>
        <c:noMultiLvlLbl val="0"/>
      </c:catAx>
      <c:valAx>
        <c:axId val="91105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104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6.6694270197802483E-2"/>
                  <c:y val="-3.0570677332148279E-2"/>
                </c:manualLayout>
              </c:layout>
              <c:tx>
                <c:rich>
                  <a:bodyPr/>
                  <a:lstStyle/>
                  <a:p>
                    <a:fld id="{8498AF8F-3CE6-4DD4-BF38-C8024AF232F3}" type="VALUE">
                      <a:rPr lang="en-US" sz="28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2EE-4E41-8A30-EF3435CADE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ED-4A87-B6CF-1D54C3D438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33F0F5"/>
            </a:solidFill>
          </c:spPr>
          <c:invertIfNegative val="0"/>
          <c:dLbls>
            <c:dLbl>
              <c:idx val="1"/>
              <c:layout>
                <c:manualLayout>
                  <c:x val="5.928379573137999E-3"/>
                  <c:y val="-2.8219086768136878E-2"/>
                </c:manualLayout>
              </c:layout>
              <c:tx>
                <c:rich>
                  <a:bodyPr/>
                  <a:lstStyle/>
                  <a:p>
                    <a:fld id="{4FEF01BB-58D5-41EF-A098-CC2B694367DE}" type="VALUE">
                      <a:rPr lang="en-US" sz="28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2EE-4E41-8A30-EF3435CADE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390.8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ED-4A87-B6CF-1D54C3D4389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49DF41"/>
            </a:solidFill>
          </c:spPr>
          <c:invertIfNegative val="0"/>
          <c:dLbls>
            <c:dLbl>
              <c:idx val="2"/>
              <c:layout>
                <c:manualLayout>
                  <c:x val="1.1856759146275889E-2"/>
                  <c:y val="-2.8219086768136895E-2"/>
                </c:manualLayout>
              </c:layout>
              <c:tx>
                <c:rich>
                  <a:bodyPr/>
                  <a:lstStyle/>
                  <a:p>
                    <a:fld id="{9DEF117D-8705-48C8-AEEB-2626A11BFA82}" type="VALUE">
                      <a:rPr lang="en-US" sz="28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2EE-4E41-8A30-EF3435CADE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310.2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ED-4A87-B6CF-1D54C3D438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2983936"/>
        <c:axId val="102998016"/>
        <c:axId val="0"/>
      </c:bar3DChart>
      <c:catAx>
        <c:axId val="10298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2998016"/>
        <c:crosses val="autoZero"/>
        <c:auto val="1"/>
        <c:lblAlgn val="ctr"/>
        <c:lblOffset val="100"/>
        <c:noMultiLvlLbl val="0"/>
      </c:catAx>
      <c:valAx>
        <c:axId val="102998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2983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90"/>
      <c:rotY val="7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201835117976922E-2"/>
          <c:y val="2.2168609269512744E-2"/>
          <c:w val="0.59882057481418061"/>
          <c:h val="0.80901343033228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рассмотренных протоколов об административных правонарушениях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07-4C7F-B02E-CA367EFB819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Протоколы по Закону Иркутской области № 173-оз "Об отдельных вопросах регулирования административной ответственности в области благоустройства територий муниципальных  образований Иркутской области"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07-4C7F-B02E-CA367EFB819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Протоколы по Закону Иркутской области № 107-ОЗ "Об административной ответственности за отдельные правонарушения в сфере охраны общественного порядка в Иркутской области"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7886028265453909E-2"/>
                  <c:y val="-4.1700841309720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DF-444D-9290-E1D8C4A7923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07-4C7F-B02E-CA367EFB819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Протоколы по Закону  Иркутской области №38-оз "Об  административной ответственности на неисполнение отдельных  мер по защите детей от факторов,  негативно влияющих  на их  физическое,  психическое,  интелектуальное,  духовное и нравственное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07-4C7F-B02E-CA367EFB819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Закон Иркутской области № 153-оз от 29.12.2007г. "Об административной ответственности  за нарушение правил охраны  жизни людей на водных объектах в Иркутской области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07-4C7F-B02E-CA367EFB819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Вынесено предупреждений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11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D07-4C7F-B02E-CA367EFB819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Наложено штрафов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9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D07-4C7F-B02E-CA367EFB8194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Прекращено по ст. 24.5 КоАП РФ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A7-4125-92B2-B862B9FB1289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A7-4125-92B2-B862B9FB12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1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A7-4125-92B2-B862B9FB1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931648"/>
        <c:axId val="59945728"/>
        <c:axId val="0"/>
      </c:bar3DChart>
      <c:catAx>
        <c:axId val="59931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9945728"/>
        <c:crosses val="autoZero"/>
        <c:auto val="1"/>
        <c:lblAlgn val="ctr"/>
        <c:lblOffset val="100"/>
        <c:noMultiLvlLbl val="0"/>
      </c:catAx>
      <c:valAx>
        <c:axId val="59945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9931648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 algn="l">
              <a:defRPr sz="1000" baseline="0">
                <a:latin typeface="Times New Roman" pitchFamily="18" charset="0"/>
              </a:defRPr>
            </a:pPr>
            <a:endParaRPr lang="ru-RU"/>
          </a:p>
        </c:txPr>
      </c:legendEntry>
      <c:overlay val="0"/>
      <c:txPr>
        <a:bodyPr/>
        <a:lstStyle/>
        <a:p>
          <a:pPr algn="l">
            <a:defRPr sz="10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682299580973431E-2"/>
          <c:y val="2.4210463886081061E-2"/>
          <c:w val="0.59964350668855715"/>
          <c:h val="0.822318677094080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захламление и загромождение придомовой территории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C-4230-996C-AB74840D14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несоблюдение владельцами домашних животных обязанностей по их содержанию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4.3547973407618628E-3"/>
                  <c:y val="-1.517610771929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61-456B-8A48-2C78C6AE29B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C-4230-996C-AB74840D14F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мойка транспортных средств, их ремонт вне специально оборудованных для этого мест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2-9CCC-4230-996C-AB74840D14F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9CCC-4230-996C-AB74840D14F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CC-4230-996C-AB74840D14F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нарушение правил  охраны жизни людей на водных объектах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CCC-4230-996C-AB74840D14F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нарушение тишины и покоя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330490027856987E-2"/>
                  <c:y val="-2.1680153884708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61-456B-8A48-2C78C6AE29B4}"/>
                </c:ext>
              </c:extLst>
            </c:dLbl>
            <c:dLbl>
              <c:idx val="1"/>
              <c:layout>
                <c:manualLayout>
                  <c:x val="9.7982940167141916E-3"/>
                  <c:y val="-1.734412310776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61-456B-8A48-2C78C6AE29B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7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CCC-4230-996C-AB74840D14F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непринятие мер,  исключающих нахождение детей в местах,  запрещенных  для посещения детьми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306439202228551E-2"/>
                  <c:y val="-2.6016184661649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61-456B-8A48-2C78C6AE29B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0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CCC-4230-996C-AB74840D14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80996224"/>
        <c:axId val="80997760"/>
        <c:axId val="0"/>
      </c:bar3DChart>
      <c:catAx>
        <c:axId val="80996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0997760"/>
        <c:crosses val="autoZero"/>
        <c:auto val="1"/>
        <c:lblAlgn val="ctr"/>
        <c:lblOffset val="100"/>
        <c:noMultiLvlLbl val="0"/>
      </c:catAx>
      <c:valAx>
        <c:axId val="809977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10000">
            <a:noFill/>
          </a:ln>
        </c:spPr>
        <c:crossAx val="809962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3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5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30096237970248"/>
          <c:y val="4.8284860035821074E-2"/>
          <c:w val="0.61486863412482784"/>
          <c:h val="0.80520675350703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сумма наложенных штрафов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7791524847407528E-2"/>
                  <c:y val="-5.9259073331614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2A-407D-BDC0-A9381DB877E1}"/>
                </c:ext>
              </c:extLst>
            </c:dLbl>
            <c:dLbl>
              <c:idx val="1"/>
              <c:layout>
                <c:manualLayout>
                  <c:x val="3.6342763261994461E-2"/>
                  <c:y val="-7.969323654941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2A-407D-BDC0-A9381DB877E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13800</c:v>
                </c:pt>
                <c:pt idx="1">
                  <c:v>55300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AB-439D-BBEF-FA0656CB56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Закон Ирутской области № 107-оз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8.5512384145869317E-3"/>
                  <c:y val="8.1736652871193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E2A-407D-BDC0-A9381DB877E1}"/>
                </c:ext>
              </c:extLst>
            </c:dLbl>
            <c:dLbl>
              <c:idx val="1"/>
              <c:layout>
                <c:manualLayout>
                  <c:x val="8.5512384145869317E-3"/>
                  <c:y val="1.4303914252458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2A-407D-BDC0-A9381DB877E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800</c:v>
                </c:pt>
                <c:pt idx="1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AB-439D-BBEF-FA0656CB56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Закон Иркутской области № 137-оз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c:spPr>
          <c:invertIfNegative val="0"/>
          <c:dLbls>
            <c:dLbl>
              <c:idx val="0"/>
              <c:layout>
                <c:manualLayout>
                  <c:x val="3.5273858460171094E-2"/>
                  <c:y val="-5.108540804449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2A-407D-BDC0-A9381DB877E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8000</c:v>
                </c:pt>
                <c:pt idx="1">
                  <c:v>12000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AB-439D-BBEF-FA0656CB566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Закон Иркутской области № 38-оз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0998239252877625E-2"/>
                  <c:y val="-6.1302489653394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2A-407D-BDC0-A9381DB877E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46500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FA-48D3-B3F6-63AA2B94E6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80810752"/>
        <c:axId val="80812288"/>
        <c:axId val="0"/>
      </c:bar3DChart>
      <c:catAx>
        <c:axId val="80810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0812288"/>
        <c:crosses val="autoZero"/>
        <c:auto val="1"/>
        <c:lblAlgn val="ctr"/>
        <c:lblOffset val="100"/>
        <c:noMultiLvlLbl val="0"/>
      </c:catAx>
      <c:valAx>
        <c:axId val="80812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0000">
            <a:noFill/>
          </a:ln>
        </c:spPr>
        <c:crossAx val="808107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40"/>
      <c:rotY val="1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7958087629513025E-2"/>
          <c:y val="2.5701528450876074E-2"/>
          <c:w val="0.61334527043892673"/>
          <c:h val="0.851052476862528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обращений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3.5238779385263111E-2"/>
                  <c:y val="-8.1870772005463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C4-41DE-8C21-61402BC0451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2020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C4-41DE-8C21-61402BC045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Правительства Иркутской области и Губернатора Иркуской области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5.2681736661294491E-2"/>
                  <c:y val="-8.1870772005463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54-4C10-88D0-73387C66654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2020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C4-41DE-8C21-61402BC0451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Положительное рассмотрение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1043747664400925E-2"/>
                  <c:y val="-9.3566596577672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C4-41DE-8C21-61402BC0451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2020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C4-41DE-8C21-61402BC0451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Даны разьяснения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4.9871172322844361E-2"/>
                  <c:y val="-7.2514112347696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C4-41DE-8C21-61402BC0451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2020</c:v>
                </c:pt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C4-41DE-8C21-61402BC0451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Отказано в рассмотрении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4.9245971226862237E-2"/>
                  <c:y val="-7.4853277262138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C4-41DE-8C21-61402BC0451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2020</c:v>
                </c:pt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C4-41DE-8C21-61402BC0451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Рассмотрено коллегиально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3.364155425731917E-2"/>
                  <c:y val="-7.4853277262138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C4-41DE-8C21-61402BC04512}"/>
                </c:ext>
              </c:extLst>
            </c:dLbl>
            <c:dLbl>
              <c:idx val="2"/>
              <c:layout>
                <c:manualLayout>
                  <c:x val="3.6730688739169085E-2"/>
                  <c:y val="-1.1695824572209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3C4-41DE-8C21-61402BC0451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2020</c:v>
                </c:pt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3C4-41DE-8C21-61402BC0451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Проведено публичных слушаний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4.1229185213186907E-2"/>
                  <c:y val="-6.7835782518812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54-4C10-88D0-73387C66654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2020</c:v>
                </c:pt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3C4-41DE-8C21-61402BC04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81552896"/>
        <c:axId val="81554432"/>
        <c:axId val="0"/>
      </c:bar3DChart>
      <c:catAx>
        <c:axId val="8155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1554432"/>
        <c:crosses val="autoZero"/>
        <c:auto val="1"/>
        <c:lblAlgn val="ctr"/>
        <c:lblOffset val="100"/>
        <c:noMultiLvlLbl val="0"/>
      </c:catAx>
      <c:valAx>
        <c:axId val="81554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815528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80"/>
      <c:depthPercent val="3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705515534245193E-2"/>
          <c:y val="3.3726864509580935E-2"/>
          <c:w val="0.55381516362290684"/>
          <c:h val="0.85416278212715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Проведено антикоррупционных экспертиз на решения Думы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4C-425E-BE2B-418F707EE1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Проведено антикоррупционных экспертиз на постановление Администрации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110</c:v>
                </c:pt>
                <c:pt idx="1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4C-425E-BE2B-418F707EE1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Факты обращения в целях склонения муниципальных служащих к совершению коррупционных правонарушений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4C-425E-BE2B-418F707EE1F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Муниципальные  слущащие предаставляющие сведения о своих доходах, об имуществе и обязательствах имущественного характера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36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4C-425E-BE2B-418F707EE1F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Муниципальные служащие предоставляющие сведения о доходах, об имуществе и обязательствах имущественного характера своих супруги (супруга) и несовершеннолетних детей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5.7355867414912364E-3"/>
                  <c:y val="-2.14106264816743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4C-425E-BE2B-418F707EE1F7}"/>
                </c:ext>
              </c:extLst>
            </c:dLbl>
            <c:dLbl>
              <c:idx val="2"/>
              <c:layout>
                <c:manualLayout>
                  <c:x val="8.6033801122368525E-3"/>
                  <c:y val="-2.14106264816743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4C-425E-BE2B-418F707EE1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22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4C-425E-BE2B-418F707EE1F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Размещенные сведения о доходах, об имуществе и обязательствах имущественного характкра своих супруги (супруга) и несовершеннолетних детей на официальном сайте МО "Жигаловский район"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2.1508450280592128E-2"/>
                  <c:y val="-2.14106264816743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4C-425E-BE2B-418F707EE1F7}"/>
                </c:ext>
              </c:extLst>
            </c:dLbl>
            <c:dLbl>
              <c:idx val="2"/>
              <c:layout>
                <c:manualLayout>
                  <c:x val="1.7206760224473705E-2"/>
                  <c:y val="-2.14106264816743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24C-425E-BE2B-418F707EE1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20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24C-425E-BE2B-418F707EE1F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Предоставление муниципальными служащими сведения о расходах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24C-425E-BE2B-418F707EE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92872704"/>
        <c:axId val="92874240"/>
        <c:axId val="0"/>
      </c:bar3DChart>
      <c:catAx>
        <c:axId val="9287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2874240"/>
        <c:crosses val="autoZero"/>
        <c:auto val="1"/>
        <c:lblAlgn val="ctr"/>
        <c:lblOffset val="100"/>
        <c:noMultiLvlLbl val="0"/>
      </c:catAx>
      <c:valAx>
        <c:axId val="928742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928727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272727272727155E-2"/>
          <c:y val="3.669724770642209E-2"/>
          <c:w val="0.89454545454545531"/>
          <c:h val="0.86605504587155968"/>
        </c:manualLayout>
      </c:layout>
      <c:barChart>
        <c:barDir val="col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DABE-46E4-A55C-68A0BA83F33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DABE-46E4-A55C-68A0BA83F33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DABE-46E4-A55C-68A0BA83F3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45500</c:v>
                </c:pt>
                <c:pt idx="1">
                  <c:v>106024</c:v>
                </c:pt>
                <c:pt idx="2">
                  <c:v>263133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ABE-46E4-A55C-68A0BA83F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47392"/>
        <c:axId val="20748928"/>
      </c:barChart>
      <c:catAx>
        <c:axId val="2074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0748928"/>
        <c:crosses val="autoZero"/>
        <c:auto val="1"/>
        <c:lblAlgn val="ctr"/>
        <c:lblOffset val="100"/>
        <c:noMultiLvlLbl val="0"/>
      </c:catAx>
      <c:valAx>
        <c:axId val="20748928"/>
        <c:scaling>
          <c:orientation val="minMax"/>
          <c:min val="10000"/>
        </c:scaling>
        <c:delete val="0"/>
        <c:axPos val="l"/>
        <c:majorGridlines/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0747392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95969063866203E-2"/>
          <c:y val="5.8174679858521337E-2"/>
          <c:w val="0.81127415796017688"/>
          <c:h val="0.86890345258758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Жигаловский район</c:v>
                </c:pt>
              </c:strCache>
            </c:strRef>
          </c:tx>
          <c:spPr>
            <a:solidFill>
              <a:srgbClr val="FF0000">
                <a:alpha val="75000"/>
              </a:srgbClr>
            </a:solidFill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75000"/>
                </a:schemeClr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E29-4C88-BA03-06BAB9F50B3F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>
                  <a:alpha val="75000"/>
                </a:srgbClr>
              </a:solidFill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E29-4C88-BA03-06BAB9F50B3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44883</c:v>
                </c:pt>
                <c:pt idx="1">
                  <c:v>47540</c:v>
                </c:pt>
                <c:pt idx="2">
                  <c:v>59296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29-4C88-BA03-06BAB9F50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5"/>
        <c:axId val="21811968"/>
        <c:axId val="21813504"/>
      </c:barChart>
      <c:catAx>
        <c:axId val="2181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21813504"/>
        <c:crosses val="autoZero"/>
        <c:auto val="1"/>
        <c:lblAlgn val="ctr"/>
        <c:lblOffset val="100"/>
        <c:noMultiLvlLbl val="0"/>
      </c:catAx>
      <c:valAx>
        <c:axId val="2181350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811968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86490929353088408"/>
          <c:y val="0.31122398683215446"/>
          <c:w val="0.1259216495849852"/>
          <c:h val="0.39105565194181235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95969063866203E-2"/>
          <c:y val="5.8174679858521337E-2"/>
          <c:w val="0.81127415796017688"/>
          <c:h val="0.86890345258758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Жигаловский район</c:v>
                </c:pt>
              </c:strCache>
            </c:strRef>
          </c:tx>
          <c:spPr>
            <a:solidFill>
              <a:srgbClr val="FF0000">
                <a:alpha val="75000"/>
              </a:srgbClr>
            </a:solidFill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75000"/>
                </a:schemeClr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F2B-4B3E-AA15-758BD6CE9DB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>
                  <a:alpha val="75000"/>
                </a:srgbClr>
              </a:solidFill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F2B-4B3E-AA15-758BD6CE9DB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29766</c:v>
                </c:pt>
                <c:pt idx="1">
                  <c:v>32869</c:v>
                </c:pt>
                <c:pt idx="2">
                  <c:v>35656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2B-4B3E-AA15-758BD6CE9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5"/>
        <c:axId val="22016384"/>
        <c:axId val="22018688"/>
      </c:barChart>
      <c:catAx>
        <c:axId val="22016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22018688"/>
        <c:crosses val="autoZero"/>
        <c:auto val="1"/>
        <c:lblAlgn val="ctr"/>
        <c:lblOffset val="100"/>
        <c:noMultiLvlLbl val="0"/>
      </c:catAx>
      <c:valAx>
        <c:axId val="2201868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2016384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86490929353088408"/>
          <c:y val="0.31122398683215446"/>
          <c:w val="0.1259216495849852"/>
          <c:h val="0.39105565194181235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85743754874096E-2"/>
          <c:y val="3.6697169610555448E-2"/>
          <c:w val="0.89454545454545531"/>
          <c:h val="0.8660550458715596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0351437699680541E-2"/>
                  <c:y val="-4.3243243243243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FB-4FEE-AF74-D175327CFC0D}"/>
                </c:ext>
              </c:extLst>
            </c:dLbl>
            <c:dLbl>
              <c:idx val="1"/>
              <c:layout>
                <c:manualLayout>
                  <c:x val="-2.0766773162939293E-2"/>
                  <c:y val="-6.48648648648648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FB-4FEE-AF74-D175327CFC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г.</c:v>
                </c:pt>
                <c:pt idx="1">
                  <c:v>2018г</c:v>
                </c:pt>
                <c:pt idx="2">
                  <c:v>2019 г.</c:v>
                </c:pt>
                <c:pt idx="3">
                  <c:v>2020г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1.9</c:v>
                </c:pt>
                <c:pt idx="2">
                  <c:v>1.9</c:v>
                </c:pt>
                <c:pt idx="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1FB-4FEE-AF74-D175327CFC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107072"/>
        <c:axId val="23108608"/>
      </c:lineChart>
      <c:catAx>
        <c:axId val="23107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3108608"/>
        <c:crosses val="autoZero"/>
        <c:auto val="1"/>
        <c:lblAlgn val="ctr"/>
        <c:lblOffset val="100"/>
        <c:noMultiLvlLbl val="0"/>
      </c:catAx>
      <c:valAx>
        <c:axId val="23108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3107072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95969063866203E-2"/>
          <c:y val="5.8174679858521337E-2"/>
          <c:w val="0.81127415796017688"/>
          <c:h val="0.86890345258758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Жигаловский район</c:v>
                </c:pt>
              </c:strCache>
            </c:strRef>
          </c:tx>
          <c:spPr>
            <a:solidFill>
              <a:srgbClr val="FF0000">
                <a:alpha val="75000"/>
              </a:srgbClr>
            </a:solidFill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75000"/>
                </a:schemeClr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7C5-45F4-BA33-E6C529F0EF1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>
                  <a:alpha val="75000"/>
                </a:srgbClr>
              </a:solidFill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7C5-45F4-BA33-E6C529F0EF1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4 941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C5-45F4-BA33-E6C529F0EF1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en-US" baseline="0" smtClean="0"/>
                      <a:t> 081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C5-45F4-BA33-E6C529F0EF1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en-US" baseline="0" smtClean="0"/>
                      <a:t> 151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97-42B8-83DA-1D1C49969E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4941036</c:v>
                </c:pt>
                <c:pt idx="1">
                  <c:v>5080859</c:v>
                </c:pt>
                <c:pt idx="2">
                  <c:v>7150700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C5-45F4-BA33-E6C529F0E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5"/>
        <c:axId val="21627264"/>
        <c:axId val="21628800"/>
      </c:barChart>
      <c:catAx>
        <c:axId val="2162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21628800"/>
        <c:crosses val="autoZero"/>
        <c:auto val="1"/>
        <c:lblAlgn val="ctr"/>
        <c:lblOffset val="100"/>
        <c:noMultiLvlLbl val="0"/>
      </c:catAx>
      <c:valAx>
        <c:axId val="2162880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627264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86490929353088408"/>
          <c:y val="0.31122398683215446"/>
          <c:w val="0.1259216495849852"/>
          <c:h val="0.39105565194181235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303030303030437E-2"/>
          <c:y val="3.6697247706422111E-2"/>
          <c:w val="0.9115151515151515"/>
          <c:h val="0.86605504587155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240-4427-BE82-0B6440ADE7D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240-4427-BE82-0B6440ADE7D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240-4427-BE82-0B6440ADE7DC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2240-4427-BE82-0B6440ADE7DC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2240-4427-BE82-0B6440ADE7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5887.3</c:v>
                </c:pt>
                <c:pt idx="1">
                  <c:v>8267.4</c:v>
                </c:pt>
                <c:pt idx="2">
                  <c:v>15338.5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240-4427-BE82-0B6440ADE7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69760"/>
        <c:axId val="21680128"/>
      </c:barChart>
      <c:catAx>
        <c:axId val="2166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680128"/>
        <c:crosses val="autoZero"/>
        <c:auto val="1"/>
        <c:lblAlgn val="ctr"/>
        <c:lblOffset val="100"/>
        <c:noMultiLvlLbl val="0"/>
      </c:catAx>
      <c:valAx>
        <c:axId val="21680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669760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Элитное семеноводство</cx:pt>
          <cx:pt idx="1">На оказание несвязанной поддержки в области растениеводства</cx:pt>
          <cx:pt idx="2">Мясное скотоводство</cx:pt>
        </cx:lvl>
      </cx:strDim>
      <cx:numDim type="size">
        <cx:f>Лист1!$B$2:$B$4</cx:f>
        <cx:lvl ptCount="3" formatCode="General">
          <cx:pt idx="0">212</cx:pt>
          <cx:pt idx="1">946</cx:pt>
          <cx:pt idx="2">440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endParaRPr lang="ru-RU" dirty="0"/>
          </a:p>
        </cx:rich>
      </cx:tx>
    </cx:title>
    <cx:plotArea>
      <cx:plotAreaRegion>
        <cx:plotSurface>
          <cx:spPr>
            <a:noFill/>
          </cx:spPr>
        </cx:plotSurface>
        <cx:series layoutId="sunburst" uniqueId="{77AC74ED-E1BE-4F6A-A18F-CBB4DCFB1BC7}">
          <cx:tx>
            <cx:txData>
              <cx:f>Лист1!$B$1</cx:f>
              <cx:v>Ряд 1</cx:v>
            </cx:txData>
          </cx:tx>
          <cx:dataLabels>
            <cx:visibility seriesName="0" categoryName="1" value="1"/>
            <cx:separator>, </cx:separator>
            <cx:dataLabel idx="0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 algn="just">
                    <a:defRPr/>
                  </a:pPr>
                  <a:r>
                    <a:rPr lang="ru-RU"/>
                    <a:t>Элитное семеноводство
212</a:t>
                  </a:r>
                </a:p>
              </cx:txPr>
              <cx:visibility seriesName="0" categoryName="1" value="1"/>
              <cx:separator>
</cx:separator>
            </cx:dataLabel>
          </cx:dataLabels>
          <cx:dataId val="0"/>
        </cx:series>
      </cx:plotAreaRegion>
    </cx:plotArea>
    <cx:legend pos="r" align="ctr" overlay="0">
      <cx:txPr>
        <a:bodyPr spcFirstLastPara="1" vertOverflow="ellipsis" wrap="square" lIns="0" tIns="0" rIns="0" bIns="0" anchor="ctr" anchorCtr="1"/>
        <a:lstStyle/>
        <a:p>
          <a:pPr>
            <a:defRPr sz="2000"/>
          </a:pPr>
          <a:endParaRPr lang="ru-RU" sz="2000"/>
        </a:p>
      </cx:txPr>
    </cx:legend>
  </cx:chart>
  <cx:spPr>
    <a:noFill/>
    <a:ln>
      <a:noFill/>
    </a:ln>
  </cx:spPr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86">
  <cs:axisTitle>
    <cs:lnRef idx="0"/>
    <cs:fillRef idx="0"/>
    <cs:effectRef idx="0"/>
    <cs:fontRef idx="major">
      <a:schemeClr val="dk1">
        <a:lumMod val="50000"/>
        <a:lumOff val="50000"/>
      </a:schemeClr>
    </cs:fontRef>
    <cs:defRPr sz="1197"/>
  </cs:axisTitle>
  <cs:category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31" kern="1200"/>
    <cs:bodyPr lIns="38100" tIns="19050" rIns="38100" bIns="19050">
      <a:spAutoFit/>
    </cs:bodyPr>
  </cs:dataLabel>
  <cs:dataLabelCallout>
    <cs:lnRef idx="0"/>
    <cs:fillRef idx="0"/>
    <cs:effectRef idx="0"/>
    <cs:fontRef idx="major">
      <a:schemeClr val="dk1">
        <a:lumMod val="50000"/>
        <a:lumOff val="50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ajor">
      <a:schemeClr val="dk1">
        <a:lumMod val="50000"/>
        <a:lumOff val="50000"/>
      </a:schemeClr>
    </cs:fontRef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  <cs:bodyPr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ajor">
      <a:schemeClr val="dk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ajor">
      <a:schemeClr val="dk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9D16B6-F010-4BF7-A6E0-EC14300BBCAB}" type="presOf" srcId="{C1FC27E8-2718-4ECD-BB13-066EFABD59E5}" destId="{67D566CC-62D7-47C6-920B-0C4EF5F0406E}" srcOrd="0" destOrd="0" presId="urn:microsoft.com/office/officeart/2005/8/layout/process1"/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7BD2C9D5-AFAD-487D-A472-8BABE90A6DBE}" type="presOf" srcId="{967A9E6F-5BA6-4A48-9DDC-C499CE32983A}" destId="{07D08F5F-2C18-4A15-ACF8-F1CF728336B8}" srcOrd="0" destOrd="0" presId="urn:microsoft.com/office/officeart/2005/8/layout/process1"/>
    <dgm:cxn modelId="{4FDD7399-9CE0-4438-8773-DD044D74FAD7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175886-E32D-4607-B846-2F4278DE11FA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3B821A0-23EA-45DA-BEB8-34755A512AF7}">
      <dgm:prSet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rtl="0"/>
          <a:r>
            <a:rPr lang="ru-RU" sz="1200" b="1" dirty="0" smtClean="0">
              <a:solidFill>
                <a:schemeClr val="accent4">
                  <a:lumMod val="50000"/>
                </a:schemeClr>
              </a:solidFill>
            </a:rPr>
            <a:t>В 2020 ГОДУ ПОСТАНОВКА НА НАЛОГОВЫЙ УЧЕТ НА ТЕРРИТОРИИ РАЙОНА</a:t>
          </a:r>
        </a:p>
        <a:p>
          <a:pPr rtl="0"/>
          <a:r>
            <a:rPr lang="ru-RU" sz="1200" b="1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sz="1600" b="1" dirty="0" smtClean="0">
              <a:solidFill>
                <a:srgbClr val="FF0000"/>
              </a:solidFill>
            </a:rPr>
            <a:t>20 ОРГАНИЗАЦИЙ</a:t>
          </a:r>
          <a:endParaRPr lang="ru-RU" sz="1600" b="1" dirty="0">
            <a:solidFill>
              <a:srgbClr val="FF0000"/>
            </a:solidFill>
          </a:endParaRPr>
        </a:p>
      </dgm:t>
    </dgm:pt>
    <dgm:pt modelId="{163BE0EB-E1F8-4E19-9682-F021A0F9632F}" type="parTrans" cxnId="{0747D18B-7C9E-48B8-A998-136656B68F54}">
      <dgm:prSet/>
      <dgm:spPr/>
      <dgm:t>
        <a:bodyPr/>
        <a:lstStyle/>
        <a:p>
          <a:endParaRPr lang="ru-RU"/>
        </a:p>
      </dgm:t>
    </dgm:pt>
    <dgm:pt modelId="{06C9623B-C54F-4654-B9B2-6CB6622575E1}" type="sibTrans" cxnId="{0747D18B-7C9E-48B8-A998-136656B68F54}">
      <dgm:prSet/>
      <dgm:spPr/>
      <dgm:t>
        <a:bodyPr/>
        <a:lstStyle/>
        <a:p>
          <a:endParaRPr lang="ru-RU"/>
        </a:p>
      </dgm:t>
    </dgm:pt>
    <dgm:pt modelId="{C856F1FC-9648-4C62-A5B0-F697C5958E34}">
      <dgm:prSet custT="1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pPr rtl="0"/>
          <a:endParaRPr lang="ru-RU" sz="1600" b="1" dirty="0" smtClean="0">
            <a:solidFill>
              <a:schemeClr val="accent4">
                <a:lumMod val="50000"/>
              </a:schemeClr>
            </a:solidFill>
          </a:endParaRPr>
        </a:p>
        <a:p>
          <a:pPr rtl="0"/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РОСТ НДФЛ – </a:t>
          </a:r>
        </a:p>
        <a:p>
          <a:pPr rtl="0"/>
          <a:r>
            <a:rPr lang="ru-RU" sz="2400" b="1" dirty="0" smtClean="0">
              <a:solidFill>
                <a:srgbClr val="FF0000"/>
              </a:solidFill>
            </a:rPr>
            <a:t>162 % </a:t>
          </a:r>
        </a:p>
        <a:p>
          <a:pPr rtl="0"/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К УРОВНЮ 2019 ГОДА</a:t>
          </a:r>
        </a:p>
        <a:p>
          <a:pPr rtl="0"/>
          <a:endParaRPr lang="ru-RU" sz="1200" b="1" dirty="0"/>
        </a:p>
      </dgm:t>
    </dgm:pt>
    <dgm:pt modelId="{A6D6C7E6-948B-4567-B17A-15B8F99BBF71}" type="parTrans" cxnId="{E78D1BC8-EE55-4ED5-9741-C93CEB69B547}">
      <dgm:prSet/>
      <dgm:spPr/>
      <dgm:t>
        <a:bodyPr/>
        <a:lstStyle/>
        <a:p>
          <a:endParaRPr lang="ru-RU"/>
        </a:p>
      </dgm:t>
    </dgm:pt>
    <dgm:pt modelId="{6B58DDDA-8F57-437D-9EDC-34ED387188D6}" type="sibTrans" cxnId="{E78D1BC8-EE55-4ED5-9741-C93CEB69B547}">
      <dgm:prSet/>
      <dgm:spPr/>
      <dgm:t>
        <a:bodyPr/>
        <a:lstStyle/>
        <a:p>
          <a:endParaRPr lang="ru-RU"/>
        </a:p>
      </dgm:t>
    </dgm:pt>
    <dgm:pt modelId="{61094C83-507D-46FB-8678-CC11AA911B9B}" type="pres">
      <dgm:prSet presAssocID="{A1175886-E32D-4607-B846-2F4278DE11F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DD1B83-E1A6-4AF7-BCED-76EF65DF71B5}" type="pres">
      <dgm:prSet presAssocID="{A1175886-E32D-4607-B846-2F4278DE11FA}" presName="arrow" presStyleLbl="bgShp" presStyleIdx="0" presStyleCnt="1"/>
      <dgm:spPr/>
    </dgm:pt>
    <dgm:pt modelId="{4085D8AA-B452-4804-AEFB-F9578048591C}" type="pres">
      <dgm:prSet presAssocID="{A1175886-E32D-4607-B846-2F4278DE11FA}" presName="linearProcess" presStyleCnt="0"/>
      <dgm:spPr/>
    </dgm:pt>
    <dgm:pt modelId="{ED9FEC7F-C99E-4375-9635-697F71F8CAC9}" type="pres">
      <dgm:prSet presAssocID="{E3B821A0-23EA-45DA-BEB8-34755A512AF7}" presName="textNode" presStyleLbl="node1" presStyleIdx="0" presStyleCnt="2" custScaleX="100722" custScaleY="118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CC085-E02F-424E-8211-5E5CA0A7690C}" type="pres">
      <dgm:prSet presAssocID="{06C9623B-C54F-4654-B9B2-6CB6622575E1}" presName="sibTrans" presStyleCnt="0"/>
      <dgm:spPr/>
    </dgm:pt>
    <dgm:pt modelId="{764BAF71-896E-4D89-B300-CDCF72999AC2}" type="pres">
      <dgm:prSet presAssocID="{C856F1FC-9648-4C62-A5B0-F697C5958E34}" presName="textNode" presStyleLbl="node1" presStyleIdx="1" presStyleCnt="2" custScaleX="102766" custScaleY="120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4D5081-5FB9-4668-B658-345B501961E4}" type="presOf" srcId="{C856F1FC-9648-4C62-A5B0-F697C5958E34}" destId="{764BAF71-896E-4D89-B300-CDCF72999AC2}" srcOrd="0" destOrd="0" presId="urn:microsoft.com/office/officeart/2005/8/layout/hProcess9"/>
    <dgm:cxn modelId="{E78D1BC8-EE55-4ED5-9741-C93CEB69B547}" srcId="{A1175886-E32D-4607-B846-2F4278DE11FA}" destId="{C856F1FC-9648-4C62-A5B0-F697C5958E34}" srcOrd="1" destOrd="0" parTransId="{A6D6C7E6-948B-4567-B17A-15B8F99BBF71}" sibTransId="{6B58DDDA-8F57-437D-9EDC-34ED387188D6}"/>
    <dgm:cxn modelId="{D0808C2D-7A29-4B8A-876D-CD59F7AFDA77}" type="presOf" srcId="{A1175886-E32D-4607-B846-2F4278DE11FA}" destId="{61094C83-507D-46FB-8678-CC11AA911B9B}" srcOrd="0" destOrd="0" presId="urn:microsoft.com/office/officeart/2005/8/layout/hProcess9"/>
    <dgm:cxn modelId="{0747D18B-7C9E-48B8-A998-136656B68F54}" srcId="{A1175886-E32D-4607-B846-2F4278DE11FA}" destId="{E3B821A0-23EA-45DA-BEB8-34755A512AF7}" srcOrd="0" destOrd="0" parTransId="{163BE0EB-E1F8-4E19-9682-F021A0F9632F}" sibTransId="{06C9623B-C54F-4654-B9B2-6CB6622575E1}"/>
    <dgm:cxn modelId="{C599E513-8EE0-4262-A211-07A4AD97DA4F}" type="presOf" srcId="{E3B821A0-23EA-45DA-BEB8-34755A512AF7}" destId="{ED9FEC7F-C99E-4375-9635-697F71F8CAC9}" srcOrd="0" destOrd="0" presId="urn:microsoft.com/office/officeart/2005/8/layout/hProcess9"/>
    <dgm:cxn modelId="{3BA3CB03-E13D-4226-88B9-CF70D43803D3}" type="presParOf" srcId="{61094C83-507D-46FB-8678-CC11AA911B9B}" destId="{F6DD1B83-E1A6-4AF7-BCED-76EF65DF71B5}" srcOrd="0" destOrd="0" presId="urn:microsoft.com/office/officeart/2005/8/layout/hProcess9"/>
    <dgm:cxn modelId="{5012FE28-4D96-4702-807B-DEC3C2562D2F}" type="presParOf" srcId="{61094C83-507D-46FB-8678-CC11AA911B9B}" destId="{4085D8AA-B452-4804-AEFB-F9578048591C}" srcOrd="1" destOrd="0" presId="urn:microsoft.com/office/officeart/2005/8/layout/hProcess9"/>
    <dgm:cxn modelId="{A9871D8F-6651-4CC8-9C6B-99142915ED92}" type="presParOf" srcId="{4085D8AA-B452-4804-AEFB-F9578048591C}" destId="{ED9FEC7F-C99E-4375-9635-697F71F8CAC9}" srcOrd="0" destOrd="0" presId="urn:microsoft.com/office/officeart/2005/8/layout/hProcess9"/>
    <dgm:cxn modelId="{ECD80A47-7755-41BF-80E6-BB5E0D1F49B3}" type="presParOf" srcId="{4085D8AA-B452-4804-AEFB-F9578048591C}" destId="{417CC085-E02F-424E-8211-5E5CA0A7690C}" srcOrd="1" destOrd="0" presId="urn:microsoft.com/office/officeart/2005/8/layout/hProcess9"/>
    <dgm:cxn modelId="{668C4D94-A258-4AAB-BAC0-1210775A5C2E}" type="presParOf" srcId="{4085D8AA-B452-4804-AEFB-F9578048591C}" destId="{764BAF71-896E-4D89-B300-CDCF72999AC2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C58C840F-7EF4-4E49-843A-BD862AD602D2}" type="presOf" srcId="{967A9E6F-5BA6-4A48-9DDC-C499CE32983A}" destId="{07D08F5F-2C18-4A15-ACF8-F1CF728336B8}" srcOrd="0" destOrd="0" presId="urn:microsoft.com/office/officeart/2005/8/layout/process1"/>
    <dgm:cxn modelId="{6F4F8836-161A-44F9-8BCC-74319B2BD9AD}" type="presOf" srcId="{C1FC27E8-2718-4ECD-BB13-066EFABD59E5}" destId="{67D566CC-62D7-47C6-920B-0C4EF5F0406E}" srcOrd="0" destOrd="0" presId="urn:microsoft.com/office/officeart/2005/8/layout/process1"/>
    <dgm:cxn modelId="{FF125244-C945-43C4-8D27-BAC0F9648999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C58C840F-7EF4-4E49-843A-BD862AD602D2}" type="presOf" srcId="{967A9E6F-5BA6-4A48-9DDC-C499CE32983A}" destId="{07D08F5F-2C18-4A15-ACF8-F1CF728336B8}" srcOrd="0" destOrd="0" presId="urn:microsoft.com/office/officeart/2005/8/layout/process1"/>
    <dgm:cxn modelId="{6F4F8836-161A-44F9-8BCC-74319B2BD9AD}" type="presOf" srcId="{C1FC27E8-2718-4ECD-BB13-066EFABD59E5}" destId="{67D566CC-62D7-47C6-920B-0C4EF5F0406E}" srcOrd="0" destOrd="0" presId="urn:microsoft.com/office/officeart/2005/8/layout/process1"/>
    <dgm:cxn modelId="{FF125244-C945-43C4-8D27-BAC0F9648999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FC27E8-2718-4ECD-BB13-066EFABD59E5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67A9E6F-5BA6-4A48-9DDC-C499CE32983A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БЮДЖЕТ МО «ЖИГАЛОВСКИЙ РАЙОН»</a:t>
          </a:r>
          <a:endParaRPr lang="ru-RU" dirty="0">
            <a:solidFill>
              <a:schemeClr val="bg1"/>
            </a:solidFill>
          </a:endParaRPr>
        </a:p>
      </dgm:t>
    </dgm:pt>
    <dgm:pt modelId="{409ECA08-B1D7-44BA-BA92-B980A5D1D5D1}" type="parTrans" cxnId="{BBC4A909-42E4-4845-A359-2D7F38BE9B71}">
      <dgm:prSet/>
      <dgm:spPr/>
      <dgm:t>
        <a:bodyPr/>
        <a:lstStyle/>
        <a:p>
          <a:endParaRPr lang="ru-RU"/>
        </a:p>
      </dgm:t>
    </dgm:pt>
    <dgm:pt modelId="{63B8801A-3C7D-4EE6-90C0-162BEAB2BFE8}" type="sibTrans" cxnId="{BBC4A909-42E4-4845-A359-2D7F38BE9B71}">
      <dgm:prSet/>
      <dgm:spPr/>
      <dgm:t>
        <a:bodyPr/>
        <a:lstStyle/>
        <a:p>
          <a:endParaRPr lang="ru-RU"/>
        </a:p>
      </dgm:t>
    </dgm:pt>
    <dgm:pt modelId="{67D566CC-62D7-47C6-920B-0C4EF5F0406E}" type="pres">
      <dgm:prSet presAssocID="{C1FC27E8-2718-4ECD-BB13-066EFABD59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D08F5F-2C18-4A15-ACF8-F1CF728336B8}" type="pres">
      <dgm:prSet presAssocID="{967A9E6F-5BA6-4A48-9DDC-C499CE32983A}" presName="node" presStyleLbl="node1" presStyleIdx="0" presStyleCnt="1" custLinFactX="-21394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C4A909-42E4-4845-A359-2D7F38BE9B71}" srcId="{C1FC27E8-2718-4ECD-BB13-066EFABD59E5}" destId="{967A9E6F-5BA6-4A48-9DDC-C499CE32983A}" srcOrd="0" destOrd="0" parTransId="{409ECA08-B1D7-44BA-BA92-B980A5D1D5D1}" sibTransId="{63B8801A-3C7D-4EE6-90C0-162BEAB2BFE8}"/>
    <dgm:cxn modelId="{C58C840F-7EF4-4E49-843A-BD862AD602D2}" type="presOf" srcId="{967A9E6F-5BA6-4A48-9DDC-C499CE32983A}" destId="{07D08F5F-2C18-4A15-ACF8-F1CF728336B8}" srcOrd="0" destOrd="0" presId="urn:microsoft.com/office/officeart/2005/8/layout/process1"/>
    <dgm:cxn modelId="{6F4F8836-161A-44F9-8BCC-74319B2BD9AD}" type="presOf" srcId="{C1FC27E8-2718-4ECD-BB13-066EFABD59E5}" destId="{67D566CC-62D7-47C6-920B-0C4EF5F0406E}" srcOrd="0" destOrd="0" presId="urn:microsoft.com/office/officeart/2005/8/layout/process1"/>
    <dgm:cxn modelId="{FF125244-C945-43C4-8D27-BAC0F9648999}" type="presParOf" srcId="{67D566CC-62D7-47C6-920B-0C4EF5F0406E}" destId="{07D08F5F-2C18-4A15-ACF8-F1CF728336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7BA8D9-6A19-4E35-A4C2-62436151BFF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A73344-5133-450F-859B-2E783DC0FD44}">
      <dgm:prSet phldrT="[Текст]"/>
      <dgm:spPr/>
      <dgm:t>
        <a:bodyPr/>
        <a:lstStyle/>
        <a:p>
          <a:r>
            <a:rPr lang="ru-RU" dirty="0" smtClean="0"/>
            <a:t>12 школ</a:t>
          </a:r>
          <a:endParaRPr lang="ru-RU" dirty="0"/>
        </a:p>
      </dgm:t>
    </dgm:pt>
    <dgm:pt modelId="{3AD1AFD4-70C4-4C85-882B-74A3CF4710EA}" type="parTrans" cxnId="{3D6D9017-9B95-4AE4-ABEA-8769CDE32B9A}">
      <dgm:prSet/>
      <dgm:spPr/>
      <dgm:t>
        <a:bodyPr/>
        <a:lstStyle/>
        <a:p>
          <a:endParaRPr lang="ru-RU"/>
        </a:p>
      </dgm:t>
    </dgm:pt>
    <dgm:pt modelId="{33758DA2-9E47-4ECC-B46A-E36F5D1825A3}" type="sibTrans" cxnId="{3D6D9017-9B95-4AE4-ABEA-8769CDE32B9A}">
      <dgm:prSet/>
      <dgm:spPr/>
      <dgm:t>
        <a:bodyPr/>
        <a:lstStyle/>
        <a:p>
          <a:endParaRPr lang="ru-RU"/>
        </a:p>
      </dgm:t>
    </dgm:pt>
    <dgm:pt modelId="{5A2189AC-53F7-4E53-AD5C-563C3B3C0765}">
      <dgm:prSet phldrT="[Текст]" phldr="1"/>
      <dgm:spPr/>
      <dgm:t>
        <a:bodyPr/>
        <a:lstStyle/>
        <a:p>
          <a:endParaRPr lang="ru-RU" dirty="0"/>
        </a:p>
      </dgm:t>
    </dgm:pt>
    <dgm:pt modelId="{E8BDA2D9-AC4F-4A01-949C-2F44F52EF2E9}" type="parTrans" cxnId="{52C00634-CE0A-4DC1-B155-605A81A45E48}">
      <dgm:prSet/>
      <dgm:spPr/>
      <dgm:t>
        <a:bodyPr/>
        <a:lstStyle/>
        <a:p>
          <a:endParaRPr lang="ru-RU"/>
        </a:p>
      </dgm:t>
    </dgm:pt>
    <dgm:pt modelId="{080AD661-9983-41FB-B12C-34BE328CD0EE}" type="sibTrans" cxnId="{52C00634-CE0A-4DC1-B155-605A81A45E48}">
      <dgm:prSet/>
      <dgm:spPr/>
      <dgm:t>
        <a:bodyPr/>
        <a:lstStyle/>
        <a:p>
          <a:endParaRPr lang="ru-RU"/>
        </a:p>
      </dgm:t>
    </dgm:pt>
    <dgm:pt modelId="{0F96343E-F05C-4095-9CFB-2ABDEE912A96}">
      <dgm:prSet phldrT="[Текст]" phldr="1"/>
      <dgm:spPr/>
      <dgm:t>
        <a:bodyPr/>
        <a:lstStyle/>
        <a:p>
          <a:endParaRPr lang="ru-RU"/>
        </a:p>
      </dgm:t>
    </dgm:pt>
    <dgm:pt modelId="{0467B78B-EF46-4E95-BBB9-F7B5DBCA3AA3}" type="parTrans" cxnId="{E3001560-CD41-47A6-959E-4EBF2CA17D7A}">
      <dgm:prSet/>
      <dgm:spPr/>
      <dgm:t>
        <a:bodyPr/>
        <a:lstStyle/>
        <a:p>
          <a:endParaRPr lang="ru-RU"/>
        </a:p>
      </dgm:t>
    </dgm:pt>
    <dgm:pt modelId="{6689FE71-EF55-421A-A1DF-FEBA68FE5633}" type="sibTrans" cxnId="{E3001560-CD41-47A6-959E-4EBF2CA17D7A}">
      <dgm:prSet/>
      <dgm:spPr/>
      <dgm:t>
        <a:bodyPr/>
        <a:lstStyle/>
        <a:p>
          <a:endParaRPr lang="ru-RU"/>
        </a:p>
      </dgm:t>
    </dgm:pt>
    <dgm:pt modelId="{A5E1A5C9-E1E6-411B-BC12-552E2803F6B9}" type="pres">
      <dgm:prSet presAssocID="{CA7BA8D9-6A19-4E35-A4C2-62436151BFF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4C481F-8B49-43EF-A6C6-82B7875770AE}" type="pres">
      <dgm:prSet presAssocID="{27A73344-5133-450F-859B-2E783DC0FD44}" presName="parentLin" presStyleCnt="0"/>
      <dgm:spPr/>
    </dgm:pt>
    <dgm:pt modelId="{F0209D2B-BA6D-4DFF-953C-720999ABC105}" type="pres">
      <dgm:prSet presAssocID="{27A73344-5133-450F-859B-2E783DC0FD4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6F46511-90AA-4D12-B946-558EAB0B4C9F}" type="pres">
      <dgm:prSet presAssocID="{27A73344-5133-450F-859B-2E783DC0FD44}" presName="parentText" presStyleLbl="node1" presStyleIdx="0" presStyleCnt="3" custLinFactNeighborX="-8676" custLinFactNeighborY="-87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7D623-8FAF-421B-8DF4-89C14E0476AE}" type="pres">
      <dgm:prSet presAssocID="{27A73344-5133-450F-859B-2E783DC0FD44}" presName="negativeSpace" presStyleCnt="0"/>
      <dgm:spPr/>
    </dgm:pt>
    <dgm:pt modelId="{40AE2CC0-6702-4BEA-9C88-BAF6607DD12B}" type="pres">
      <dgm:prSet presAssocID="{27A73344-5133-450F-859B-2E783DC0FD44}" presName="childText" presStyleLbl="conFgAcc1" presStyleIdx="0" presStyleCnt="3">
        <dgm:presLayoutVars>
          <dgm:bulletEnabled val="1"/>
        </dgm:presLayoutVars>
      </dgm:prSet>
      <dgm:spPr/>
    </dgm:pt>
    <dgm:pt modelId="{9DAC4A5F-3760-4807-9EAE-FFEE89E60063}" type="pres">
      <dgm:prSet presAssocID="{33758DA2-9E47-4ECC-B46A-E36F5D1825A3}" presName="spaceBetweenRectangles" presStyleCnt="0"/>
      <dgm:spPr/>
    </dgm:pt>
    <dgm:pt modelId="{E496FF12-8071-483B-9209-70748AB67B23}" type="pres">
      <dgm:prSet presAssocID="{5A2189AC-53F7-4E53-AD5C-563C3B3C0765}" presName="parentLin" presStyleCnt="0"/>
      <dgm:spPr/>
    </dgm:pt>
    <dgm:pt modelId="{1423CBF4-5178-4F37-B39C-77620462B865}" type="pres">
      <dgm:prSet presAssocID="{5A2189AC-53F7-4E53-AD5C-563C3B3C076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24E7928-FA08-4E90-BE50-38ED3CFAFBE6}" type="pres">
      <dgm:prSet presAssocID="{5A2189AC-53F7-4E53-AD5C-563C3B3C076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BD21D-FA7D-410D-AD1F-88D0A2273D7E}" type="pres">
      <dgm:prSet presAssocID="{5A2189AC-53F7-4E53-AD5C-563C3B3C0765}" presName="negativeSpace" presStyleCnt="0"/>
      <dgm:spPr/>
    </dgm:pt>
    <dgm:pt modelId="{F08BA76A-084F-4575-BD33-F4340F627E34}" type="pres">
      <dgm:prSet presAssocID="{5A2189AC-53F7-4E53-AD5C-563C3B3C0765}" presName="childText" presStyleLbl="conFgAcc1" presStyleIdx="1" presStyleCnt="3">
        <dgm:presLayoutVars>
          <dgm:bulletEnabled val="1"/>
        </dgm:presLayoutVars>
      </dgm:prSet>
      <dgm:spPr/>
    </dgm:pt>
    <dgm:pt modelId="{141758B1-E240-4630-9FA8-9DABD8EB4140}" type="pres">
      <dgm:prSet presAssocID="{080AD661-9983-41FB-B12C-34BE328CD0EE}" presName="spaceBetweenRectangles" presStyleCnt="0"/>
      <dgm:spPr/>
    </dgm:pt>
    <dgm:pt modelId="{3E843DF0-DB2F-4A27-A0D9-DF7400FEEBF1}" type="pres">
      <dgm:prSet presAssocID="{0F96343E-F05C-4095-9CFB-2ABDEE912A96}" presName="parentLin" presStyleCnt="0"/>
      <dgm:spPr/>
    </dgm:pt>
    <dgm:pt modelId="{891F2646-B6F0-4EA3-9362-0D94D638B3D0}" type="pres">
      <dgm:prSet presAssocID="{0F96343E-F05C-4095-9CFB-2ABDEE912A9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8849EA9-AAFA-4F3D-9EFF-2FC56C6ADA5A}" type="pres">
      <dgm:prSet presAssocID="{0F96343E-F05C-4095-9CFB-2ABDEE912A9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801C3-C8A8-4A06-AC5D-F832B58BB130}" type="pres">
      <dgm:prSet presAssocID="{0F96343E-F05C-4095-9CFB-2ABDEE912A96}" presName="negativeSpace" presStyleCnt="0"/>
      <dgm:spPr/>
    </dgm:pt>
    <dgm:pt modelId="{4980BDDE-698D-4842-A437-7BFAB15DED89}" type="pres">
      <dgm:prSet presAssocID="{0F96343E-F05C-4095-9CFB-2ABDEE912A9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3001560-CD41-47A6-959E-4EBF2CA17D7A}" srcId="{CA7BA8D9-6A19-4E35-A4C2-62436151BFFC}" destId="{0F96343E-F05C-4095-9CFB-2ABDEE912A96}" srcOrd="2" destOrd="0" parTransId="{0467B78B-EF46-4E95-BBB9-F7B5DBCA3AA3}" sibTransId="{6689FE71-EF55-421A-A1DF-FEBA68FE5633}"/>
    <dgm:cxn modelId="{11D4E162-B2BB-4196-8E58-69B9163CEC03}" type="presOf" srcId="{5A2189AC-53F7-4E53-AD5C-563C3B3C0765}" destId="{524E7928-FA08-4E90-BE50-38ED3CFAFBE6}" srcOrd="1" destOrd="0" presId="urn:microsoft.com/office/officeart/2005/8/layout/list1"/>
    <dgm:cxn modelId="{92479FE6-5A31-47BC-9E04-0C73D09692B2}" type="presOf" srcId="{0F96343E-F05C-4095-9CFB-2ABDEE912A96}" destId="{38849EA9-AAFA-4F3D-9EFF-2FC56C6ADA5A}" srcOrd="1" destOrd="0" presId="urn:microsoft.com/office/officeart/2005/8/layout/list1"/>
    <dgm:cxn modelId="{826BCB03-CEA8-4318-9C57-AC7BD65E6552}" type="presOf" srcId="{27A73344-5133-450F-859B-2E783DC0FD44}" destId="{A6F46511-90AA-4D12-B946-558EAB0B4C9F}" srcOrd="1" destOrd="0" presId="urn:microsoft.com/office/officeart/2005/8/layout/list1"/>
    <dgm:cxn modelId="{2CBE3F51-8FF9-44E6-8D3B-C7A3AB023D15}" type="presOf" srcId="{0F96343E-F05C-4095-9CFB-2ABDEE912A96}" destId="{891F2646-B6F0-4EA3-9362-0D94D638B3D0}" srcOrd="0" destOrd="0" presId="urn:microsoft.com/office/officeart/2005/8/layout/list1"/>
    <dgm:cxn modelId="{52C00634-CE0A-4DC1-B155-605A81A45E48}" srcId="{CA7BA8D9-6A19-4E35-A4C2-62436151BFFC}" destId="{5A2189AC-53F7-4E53-AD5C-563C3B3C0765}" srcOrd="1" destOrd="0" parTransId="{E8BDA2D9-AC4F-4A01-949C-2F44F52EF2E9}" sibTransId="{080AD661-9983-41FB-B12C-34BE328CD0EE}"/>
    <dgm:cxn modelId="{F4494568-351E-481B-AABB-FC5FAB3EB5FD}" type="presOf" srcId="{CA7BA8D9-6A19-4E35-A4C2-62436151BFFC}" destId="{A5E1A5C9-E1E6-411B-BC12-552E2803F6B9}" srcOrd="0" destOrd="0" presId="urn:microsoft.com/office/officeart/2005/8/layout/list1"/>
    <dgm:cxn modelId="{3D6D9017-9B95-4AE4-ABEA-8769CDE32B9A}" srcId="{CA7BA8D9-6A19-4E35-A4C2-62436151BFFC}" destId="{27A73344-5133-450F-859B-2E783DC0FD44}" srcOrd="0" destOrd="0" parTransId="{3AD1AFD4-70C4-4C85-882B-74A3CF4710EA}" sibTransId="{33758DA2-9E47-4ECC-B46A-E36F5D1825A3}"/>
    <dgm:cxn modelId="{67687ED9-F915-44D8-9226-8DE1A76AECD9}" type="presOf" srcId="{5A2189AC-53F7-4E53-AD5C-563C3B3C0765}" destId="{1423CBF4-5178-4F37-B39C-77620462B865}" srcOrd="0" destOrd="0" presId="urn:microsoft.com/office/officeart/2005/8/layout/list1"/>
    <dgm:cxn modelId="{292D459B-3A8C-488B-94E8-4F789421FBC8}" type="presOf" srcId="{27A73344-5133-450F-859B-2E783DC0FD44}" destId="{F0209D2B-BA6D-4DFF-953C-720999ABC105}" srcOrd="0" destOrd="0" presId="urn:microsoft.com/office/officeart/2005/8/layout/list1"/>
    <dgm:cxn modelId="{12DEF982-8AD5-4B08-A890-2CF62350736D}" type="presParOf" srcId="{A5E1A5C9-E1E6-411B-BC12-552E2803F6B9}" destId="{594C481F-8B49-43EF-A6C6-82B7875770AE}" srcOrd="0" destOrd="0" presId="urn:microsoft.com/office/officeart/2005/8/layout/list1"/>
    <dgm:cxn modelId="{2798635B-AB91-463E-8E90-E2AD32404CEB}" type="presParOf" srcId="{594C481F-8B49-43EF-A6C6-82B7875770AE}" destId="{F0209D2B-BA6D-4DFF-953C-720999ABC105}" srcOrd="0" destOrd="0" presId="urn:microsoft.com/office/officeart/2005/8/layout/list1"/>
    <dgm:cxn modelId="{EB9F21C5-BA49-4B55-9F76-4B22F298DC9D}" type="presParOf" srcId="{594C481F-8B49-43EF-A6C6-82B7875770AE}" destId="{A6F46511-90AA-4D12-B946-558EAB0B4C9F}" srcOrd="1" destOrd="0" presId="urn:microsoft.com/office/officeart/2005/8/layout/list1"/>
    <dgm:cxn modelId="{6A181932-C1CB-41A7-9695-08398F429313}" type="presParOf" srcId="{A5E1A5C9-E1E6-411B-BC12-552E2803F6B9}" destId="{1437D623-8FAF-421B-8DF4-89C14E0476AE}" srcOrd="1" destOrd="0" presId="urn:microsoft.com/office/officeart/2005/8/layout/list1"/>
    <dgm:cxn modelId="{8682F1D5-8A11-4382-B0F3-8CADA3900AE6}" type="presParOf" srcId="{A5E1A5C9-E1E6-411B-BC12-552E2803F6B9}" destId="{40AE2CC0-6702-4BEA-9C88-BAF6607DD12B}" srcOrd="2" destOrd="0" presId="urn:microsoft.com/office/officeart/2005/8/layout/list1"/>
    <dgm:cxn modelId="{6BD2B55F-5809-4FE2-9DAD-14929355BA81}" type="presParOf" srcId="{A5E1A5C9-E1E6-411B-BC12-552E2803F6B9}" destId="{9DAC4A5F-3760-4807-9EAE-FFEE89E60063}" srcOrd="3" destOrd="0" presId="urn:microsoft.com/office/officeart/2005/8/layout/list1"/>
    <dgm:cxn modelId="{32FBF149-61CE-406B-99A5-E36D2664AAD8}" type="presParOf" srcId="{A5E1A5C9-E1E6-411B-BC12-552E2803F6B9}" destId="{E496FF12-8071-483B-9209-70748AB67B23}" srcOrd="4" destOrd="0" presId="urn:microsoft.com/office/officeart/2005/8/layout/list1"/>
    <dgm:cxn modelId="{204C6B07-2DC1-447A-9608-C20C711C8399}" type="presParOf" srcId="{E496FF12-8071-483B-9209-70748AB67B23}" destId="{1423CBF4-5178-4F37-B39C-77620462B865}" srcOrd="0" destOrd="0" presId="urn:microsoft.com/office/officeart/2005/8/layout/list1"/>
    <dgm:cxn modelId="{C05AF36A-DCD8-476E-9E7C-22F345DD9CF4}" type="presParOf" srcId="{E496FF12-8071-483B-9209-70748AB67B23}" destId="{524E7928-FA08-4E90-BE50-38ED3CFAFBE6}" srcOrd="1" destOrd="0" presId="urn:microsoft.com/office/officeart/2005/8/layout/list1"/>
    <dgm:cxn modelId="{591C1F81-E28A-41D6-8D6B-6A7F29EFEEB6}" type="presParOf" srcId="{A5E1A5C9-E1E6-411B-BC12-552E2803F6B9}" destId="{E8ABD21D-FA7D-410D-AD1F-88D0A2273D7E}" srcOrd="5" destOrd="0" presId="urn:microsoft.com/office/officeart/2005/8/layout/list1"/>
    <dgm:cxn modelId="{ABC611E7-0A8A-4055-AB37-78400349805E}" type="presParOf" srcId="{A5E1A5C9-E1E6-411B-BC12-552E2803F6B9}" destId="{F08BA76A-084F-4575-BD33-F4340F627E34}" srcOrd="6" destOrd="0" presId="urn:microsoft.com/office/officeart/2005/8/layout/list1"/>
    <dgm:cxn modelId="{E613A534-55BB-4853-8535-AED095107C96}" type="presParOf" srcId="{A5E1A5C9-E1E6-411B-BC12-552E2803F6B9}" destId="{141758B1-E240-4630-9FA8-9DABD8EB4140}" srcOrd="7" destOrd="0" presId="urn:microsoft.com/office/officeart/2005/8/layout/list1"/>
    <dgm:cxn modelId="{FBAD154F-CC04-45F7-A1A6-F0C48A924452}" type="presParOf" srcId="{A5E1A5C9-E1E6-411B-BC12-552E2803F6B9}" destId="{3E843DF0-DB2F-4A27-A0D9-DF7400FEEBF1}" srcOrd="8" destOrd="0" presId="urn:microsoft.com/office/officeart/2005/8/layout/list1"/>
    <dgm:cxn modelId="{726F2A12-3D25-41F0-81F9-E15C34B4A8C2}" type="presParOf" srcId="{3E843DF0-DB2F-4A27-A0D9-DF7400FEEBF1}" destId="{891F2646-B6F0-4EA3-9362-0D94D638B3D0}" srcOrd="0" destOrd="0" presId="urn:microsoft.com/office/officeart/2005/8/layout/list1"/>
    <dgm:cxn modelId="{0FFA8E1F-40CE-45D7-B73C-8E2F11F7D842}" type="presParOf" srcId="{3E843DF0-DB2F-4A27-A0D9-DF7400FEEBF1}" destId="{38849EA9-AAFA-4F3D-9EFF-2FC56C6ADA5A}" srcOrd="1" destOrd="0" presId="urn:microsoft.com/office/officeart/2005/8/layout/list1"/>
    <dgm:cxn modelId="{47444207-57A3-4F3E-BA58-339CE3FD4B27}" type="presParOf" srcId="{A5E1A5C9-E1E6-411B-BC12-552E2803F6B9}" destId="{75B801C3-C8A8-4A06-AC5D-F832B58BB130}" srcOrd="9" destOrd="0" presId="urn:microsoft.com/office/officeart/2005/8/layout/list1"/>
    <dgm:cxn modelId="{2D2B6914-B243-4319-9771-24D26224B7E0}" type="presParOf" srcId="{A5E1A5C9-E1E6-411B-BC12-552E2803F6B9}" destId="{4980BDDE-698D-4842-A437-7BFAB15DED8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CAD440-CB5F-43F4-ACB0-F613329E5894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DD6DD8-61E6-49EA-AA74-950E099A585A}">
      <dgm:prSet phldrT="[Текст]"/>
      <dgm:spPr/>
      <dgm:t>
        <a:bodyPr/>
        <a:lstStyle/>
        <a:p>
          <a:r>
            <a:rPr lang="ru-RU" b="1" dirty="0" smtClean="0"/>
            <a:t>Жигаловский лёд</a:t>
          </a:r>
          <a:endParaRPr lang="ru-RU" b="1" dirty="0"/>
        </a:p>
      </dgm:t>
    </dgm:pt>
    <dgm:pt modelId="{F5257DF1-0956-40A7-916D-30E3E1CBEF42}" type="parTrans" cxnId="{948D9CFF-535F-4761-9E34-B4C3E7FED001}">
      <dgm:prSet/>
      <dgm:spPr/>
      <dgm:t>
        <a:bodyPr/>
        <a:lstStyle/>
        <a:p>
          <a:endParaRPr lang="ru-RU"/>
        </a:p>
      </dgm:t>
    </dgm:pt>
    <dgm:pt modelId="{28448A15-D73C-416E-8ECF-F2BA63B5A1D3}" type="sibTrans" cxnId="{948D9CFF-535F-4761-9E34-B4C3E7FED001}">
      <dgm:prSet/>
      <dgm:spPr/>
      <dgm:t>
        <a:bodyPr/>
        <a:lstStyle/>
        <a:p>
          <a:endParaRPr lang="ru-RU"/>
        </a:p>
      </dgm:t>
    </dgm:pt>
    <dgm:pt modelId="{0179D412-D44B-48B5-B587-25898BD036E8}" type="pres">
      <dgm:prSet presAssocID="{BACAD440-CB5F-43F4-ACB0-F613329E58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C34157-9ACB-4CFA-9C52-780DC0136BDB}" type="pres">
      <dgm:prSet presAssocID="{7EDD6DD8-61E6-49EA-AA74-950E099A585A}" presName="node" presStyleLbl="node1" presStyleIdx="0" presStyleCnt="1" custScaleX="207497" custLinFactX="41967" custLinFactNeighborX="100000" custLinFactNeighborY="-5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B46053-8496-4F29-A90E-D2F16B633D9C}" type="presOf" srcId="{7EDD6DD8-61E6-49EA-AA74-950E099A585A}" destId="{6BC34157-9ACB-4CFA-9C52-780DC0136BDB}" srcOrd="0" destOrd="0" presId="urn:microsoft.com/office/officeart/2005/8/layout/default"/>
    <dgm:cxn modelId="{948D9CFF-535F-4761-9E34-B4C3E7FED001}" srcId="{BACAD440-CB5F-43F4-ACB0-F613329E5894}" destId="{7EDD6DD8-61E6-49EA-AA74-950E099A585A}" srcOrd="0" destOrd="0" parTransId="{F5257DF1-0956-40A7-916D-30E3E1CBEF42}" sibTransId="{28448A15-D73C-416E-8ECF-F2BA63B5A1D3}"/>
    <dgm:cxn modelId="{2BDC86F2-13D4-4387-93C8-FE9DE2CF5334}" type="presOf" srcId="{BACAD440-CB5F-43F4-ACB0-F613329E5894}" destId="{0179D412-D44B-48B5-B587-25898BD036E8}" srcOrd="0" destOrd="0" presId="urn:microsoft.com/office/officeart/2005/8/layout/default"/>
    <dgm:cxn modelId="{6919DAB3-6C32-4A4C-B22D-BB6FC14F3045}" type="presParOf" srcId="{0179D412-D44B-48B5-B587-25898BD036E8}" destId="{6BC34157-9ACB-4CFA-9C52-780DC0136BD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062158-5FF6-45A7-8197-5B25B7176B13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FF3CBF-EACD-48FA-941D-1494B7744602}">
      <dgm:prSet phldrT="[Текст]" custT="1"/>
      <dgm:spPr/>
      <dgm:t>
        <a:bodyPr/>
        <a:lstStyle/>
        <a:p>
          <a:r>
            <a:rPr lang="ru-RU" sz="2000" b="1" dirty="0" smtClean="0"/>
            <a:t>Волейбольный турнир «8 марта»</a:t>
          </a:r>
          <a:endParaRPr lang="ru-RU" sz="2000" b="1" dirty="0"/>
        </a:p>
      </dgm:t>
    </dgm:pt>
    <dgm:pt modelId="{90080D80-B7BC-4093-9F6C-A3162665FAF5}" type="parTrans" cxnId="{F63C9667-0254-4911-9DA2-BE99CE080C91}">
      <dgm:prSet/>
      <dgm:spPr/>
      <dgm:t>
        <a:bodyPr/>
        <a:lstStyle/>
        <a:p>
          <a:endParaRPr lang="ru-RU"/>
        </a:p>
      </dgm:t>
    </dgm:pt>
    <dgm:pt modelId="{799B52DD-B296-456D-BE48-B74AD1DBE058}" type="sibTrans" cxnId="{F63C9667-0254-4911-9DA2-BE99CE080C91}">
      <dgm:prSet/>
      <dgm:spPr/>
      <dgm:t>
        <a:bodyPr/>
        <a:lstStyle/>
        <a:p>
          <a:endParaRPr lang="ru-RU"/>
        </a:p>
      </dgm:t>
    </dgm:pt>
    <dgm:pt modelId="{34C4F8F0-DA1B-4077-8321-D3A85E90D34F}" type="pres">
      <dgm:prSet presAssocID="{1B062158-5FF6-45A7-8197-5B25B7176B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7EE699-F69F-4E0A-8D67-DFE5B1EA766D}" type="pres">
      <dgm:prSet presAssocID="{2EFF3CBF-EACD-48FA-941D-1494B7744602}" presName="node" presStyleLbl="node1" presStyleIdx="0" presStyleCnt="1" custScaleX="260229" custLinFactNeighborX="56147" custLinFactNeighborY="-6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BDB902-DD44-4989-B7F5-52DAED9400F0}" type="presOf" srcId="{1B062158-5FF6-45A7-8197-5B25B7176B13}" destId="{34C4F8F0-DA1B-4077-8321-D3A85E90D34F}" srcOrd="0" destOrd="0" presId="urn:microsoft.com/office/officeart/2005/8/layout/default"/>
    <dgm:cxn modelId="{886AABCD-7E10-4F5F-BA71-A065A93A1FB6}" type="presOf" srcId="{2EFF3CBF-EACD-48FA-941D-1494B7744602}" destId="{3C7EE699-F69F-4E0A-8D67-DFE5B1EA766D}" srcOrd="0" destOrd="0" presId="urn:microsoft.com/office/officeart/2005/8/layout/default"/>
    <dgm:cxn modelId="{F63C9667-0254-4911-9DA2-BE99CE080C91}" srcId="{1B062158-5FF6-45A7-8197-5B25B7176B13}" destId="{2EFF3CBF-EACD-48FA-941D-1494B7744602}" srcOrd="0" destOrd="0" parTransId="{90080D80-B7BC-4093-9F6C-A3162665FAF5}" sibTransId="{799B52DD-B296-456D-BE48-B74AD1DBE058}"/>
    <dgm:cxn modelId="{8450D9AF-E843-41C5-8532-6E7D7A110AC8}" type="presParOf" srcId="{34C4F8F0-DA1B-4077-8321-D3A85E90D34F}" destId="{3C7EE699-F69F-4E0A-8D67-DFE5B1EA766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9533B2-1DF3-4A57-A800-740741107465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4AFC74-820D-4B4C-84B0-D18E7B35B46D}">
      <dgm:prSet phldrT="[Текст]"/>
      <dgm:spPr/>
      <dgm:t>
        <a:bodyPr/>
        <a:lstStyle/>
        <a:p>
          <a:r>
            <a:rPr lang="ru-RU" b="1" dirty="0" smtClean="0"/>
            <a:t>Областные сельские спортивные игры</a:t>
          </a:r>
          <a:endParaRPr lang="ru-RU" b="1" dirty="0"/>
        </a:p>
      </dgm:t>
    </dgm:pt>
    <dgm:pt modelId="{6F4970A8-58BD-4F46-8026-17F256B8E28B}" type="parTrans" cxnId="{15D04B71-1754-47C0-A33F-489F144A1759}">
      <dgm:prSet/>
      <dgm:spPr/>
      <dgm:t>
        <a:bodyPr/>
        <a:lstStyle/>
        <a:p>
          <a:endParaRPr lang="ru-RU"/>
        </a:p>
      </dgm:t>
    </dgm:pt>
    <dgm:pt modelId="{DA96EFDD-5818-49C3-B097-8E0AD8FC2BA2}" type="sibTrans" cxnId="{15D04B71-1754-47C0-A33F-489F144A1759}">
      <dgm:prSet/>
      <dgm:spPr/>
      <dgm:t>
        <a:bodyPr/>
        <a:lstStyle/>
        <a:p>
          <a:endParaRPr lang="ru-RU"/>
        </a:p>
      </dgm:t>
    </dgm:pt>
    <dgm:pt modelId="{85C63B6C-3E51-4ACB-B268-22A57BB3BB5B}" type="pres">
      <dgm:prSet presAssocID="{A79533B2-1DF3-4A57-A800-74074110746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7297C4-4F1A-4DDF-A885-F77D2402BB1A}" type="pres">
      <dgm:prSet presAssocID="{FD4AFC74-820D-4B4C-84B0-D18E7B35B46D}" presName="node" presStyleLbl="node1" presStyleIdx="0" presStyleCnt="1" custScaleX="350685" custLinFactY="-44708" custLinFactNeighborX="1714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D04B71-1754-47C0-A33F-489F144A1759}" srcId="{A79533B2-1DF3-4A57-A800-740741107465}" destId="{FD4AFC74-820D-4B4C-84B0-D18E7B35B46D}" srcOrd="0" destOrd="0" parTransId="{6F4970A8-58BD-4F46-8026-17F256B8E28B}" sibTransId="{DA96EFDD-5818-49C3-B097-8E0AD8FC2BA2}"/>
    <dgm:cxn modelId="{710C1D6E-1EBF-4093-870C-52F826BB95C7}" type="presOf" srcId="{A79533B2-1DF3-4A57-A800-740741107465}" destId="{85C63B6C-3E51-4ACB-B268-22A57BB3BB5B}" srcOrd="0" destOrd="0" presId="urn:microsoft.com/office/officeart/2005/8/layout/default"/>
    <dgm:cxn modelId="{8E352843-E186-4E2E-8767-7DC0CE20B812}" type="presOf" srcId="{FD4AFC74-820D-4B4C-84B0-D18E7B35B46D}" destId="{A57297C4-4F1A-4DDF-A885-F77D2402BB1A}" srcOrd="0" destOrd="0" presId="urn:microsoft.com/office/officeart/2005/8/layout/default"/>
    <dgm:cxn modelId="{A3F917A2-EE8F-4C22-8328-CDA0ED2E930F}" type="presParOf" srcId="{85C63B6C-3E51-4ACB-B268-22A57BB3BB5B}" destId="{A57297C4-4F1A-4DDF-A885-F77D2402BB1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5485703" cy="461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3522" y="13522"/>
        <a:ext cx="5458659" cy="434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D1B83-E1A6-4AF7-BCED-76EF65DF71B5}">
      <dsp:nvSpPr>
        <dsp:cNvPr id="0" name=""/>
        <dsp:cNvSpPr/>
      </dsp:nvSpPr>
      <dsp:spPr>
        <a:xfrm>
          <a:off x="336907" y="0"/>
          <a:ext cx="3818287" cy="225714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FEC7F-C99E-4375-9635-697F71F8CAC9}">
      <dsp:nvSpPr>
        <dsp:cNvPr id="0" name=""/>
        <dsp:cNvSpPr/>
      </dsp:nvSpPr>
      <dsp:spPr>
        <a:xfrm>
          <a:off x="611" y="592293"/>
          <a:ext cx="2119418" cy="10725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4">
                  <a:lumMod val="50000"/>
                </a:schemeClr>
              </a:solidFill>
            </a:rPr>
            <a:t>В 2020 ГОДУ ПОСТАНОВКА НА НАЛОГОВЫЙ УЧЕТ НА ТЕРРИТОРИИ РАЙОНА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sz="1600" b="1" kern="1200" dirty="0" smtClean="0">
              <a:solidFill>
                <a:srgbClr val="FF0000"/>
              </a:solidFill>
            </a:rPr>
            <a:t>20 ОРГАНИЗАЦИЙ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52969" y="644651"/>
        <a:ext cx="2014702" cy="967844"/>
      </dsp:txXfrm>
    </dsp:sp>
    <dsp:sp modelId="{764BAF71-896E-4D89-B300-CDCF72999AC2}">
      <dsp:nvSpPr>
        <dsp:cNvPr id="0" name=""/>
        <dsp:cNvSpPr/>
      </dsp:nvSpPr>
      <dsp:spPr>
        <a:xfrm>
          <a:off x="2329062" y="582474"/>
          <a:ext cx="2162428" cy="10921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accent4">
                <a:lumMod val="50000"/>
              </a:schemeClr>
            </a:solidFill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</a:rPr>
            <a:t>РОСТ НДФЛ –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162 %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</a:rPr>
            <a:t>К УРОВНЮ 2019 ГОДА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</dsp:txBody>
      <dsp:txXfrm>
        <a:off x="2382379" y="635791"/>
        <a:ext cx="2055794" cy="9855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6353160" cy="461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3522" y="13522"/>
        <a:ext cx="6326116" cy="4346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6353160" cy="461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3522" y="13522"/>
        <a:ext cx="6326116" cy="4346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08F5F-2C18-4A15-ACF8-F1CF728336B8}">
      <dsp:nvSpPr>
        <dsp:cNvPr id="0" name=""/>
        <dsp:cNvSpPr/>
      </dsp:nvSpPr>
      <dsp:spPr>
        <a:xfrm>
          <a:off x="0" y="0"/>
          <a:ext cx="6353160" cy="461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БЮДЖЕТ МО «ЖИГАЛОВСКИЙ РАЙОН»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3522" y="13522"/>
        <a:ext cx="6326116" cy="4346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E2CC0-6702-4BEA-9C88-BAF6607DD12B}">
      <dsp:nvSpPr>
        <dsp:cNvPr id="0" name=""/>
        <dsp:cNvSpPr/>
      </dsp:nvSpPr>
      <dsp:spPr>
        <a:xfrm>
          <a:off x="0" y="395230"/>
          <a:ext cx="9601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46511-90AA-4D12-B946-558EAB0B4C9F}">
      <dsp:nvSpPr>
        <dsp:cNvPr id="0" name=""/>
        <dsp:cNvSpPr/>
      </dsp:nvSpPr>
      <dsp:spPr>
        <a:xfrm>
          <a:off x="438409" y="0"/>
          <a:ext cx="672084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12 школ</a:t>
          </a:r>
          <a:endParaRPr lang="ru-RU" sz="2500" kern="1200" dirty="0"/>
        </a:p>
      </dsp:txBody>
      <dsp:txXfrm>
        <a:off x="474435" y="36026"/>
        <a:ext cx="6648788" cy="665948"/>
      </dsp:txXfrm>
    </dsp:sp>
    <dsp:sp modelId="{F08BA76A-084F-4575-BD33-F4340F627E34}">
      <dsp:nvSpPr>
        <dsp:cNvPr id="0" name=""/>
        <dsp:cNvSpPr/>
      </dsp:nvSpPr>
      <dsp:spPr>
        <a:xfrm>
          <a:off x="0" y="1529231"/>
          <a:ext cx="9601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E7928-FA08-4E90-BE50-38ED3CFAFBE6}">
      <dsp:nvSpPr>
        <dsp:cNvPr id="0" name=""/>
        <dsp:cNvSpPr/>
      </dsp:nvSpPr>
      <dsp:spPr>
        <a:xfrm>
          <a:off x="480060" y="1160231"/>
          <a:ext cx="672084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516086" y="1196257"/>
        <a:ext cx="6648788" cy="665948"/>
      </dsp:txXfrm>
    </dsp:sp>
    <dsp:sp modelId="{4980BDDE-698D-4842-A437-7BFAB15DED89}">
      <dsp:nvSpPr>
        <dsp:cNvPr id="0" name=""/>
        <dsp:cNvSpPr/>
      </dsp:nvSpPr>
      <dsp:spPr>
        <a:xfrm>
          <a:off x="0" y="2663231"/>
          <a:ext cx="9601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49EA9-AAFA-4F3D-9EFF-2FC56C6ADA5A}">
      <dsp:nvSpPr>
        <dsp:cNvPr id="0" name=""/>
        <dsp:cNvSpPr/>
      </dsp:nvSpPr>
      <dsp:spPr>
        <a:xfrm>
          <a:off x="480060" y="2294230"/>
          <a:ext cx="672084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16086" y="2330256"/>
        <a:ext cx="6648788" cy="6659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34157-9ACB-4CFA-9C52-780DC0136BDB}">
      <dsp:nvSpPr>
        <dsp:cNvPr id="0" name=""/>
        <dsp:cNvSpPr/>
      </dsp:nvSpPr>
      <dsp:spPr>
        <a:xfrm>
          <a:off x="236238" y="0"/>
          <a:ext cx="2118940" cy="6127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Жигаловский лёд</a:t>
          </a:r>
          <a:endParaRPr lang="ru-RU" sz="1800" b="1" kern="1200" dirty="0"/>
        </a:p>
      </dsp:txBody>
      <dsp:txXfrm>
        <a:off x="236238" y="0"/>
        <a:ext cx="2118940" cy="6127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EE699-F69F-4E0A-8D67-DFE5B1EA766D}">
      <dsp:nvSpPr>
        <dsp:cNvPr id="0" name=""/>
        <dsp:cNvSpPr/>
      </dsp:nvSpPr>
      <dsp:spPr>
        <a:xfrm>
          <a:off x="3782" y="0"/>
          <a:ext cx="2975626" cy="6860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Волейбольный турнир «8 марта»</a:t>
          </a:r>
          <a:endParaRPr lang="ru-RU" sz="2000" b="1" kern="1200" dirty="0"/>
        </a:p>
      </dsp:txBody>
      <dsp:txXfrm>
        <a:off x="3782" y="0"/>
        <a:ext cx="2975626" cy="6860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297C4-4F1A-4DDF-A885-F77D2402BB1A}">
      <dsp:nvSpPr>
        <dsp:cNvPr id="0" name=""/>
        <dsp:cNvSpPr/>
      </dsp:nvSpPr>
      <dsp:spPr>
        <a:xfrm>
          <a:off x="7789" y="0"/>
          <a:ext cx="4542068" cy="7771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Областные сельские спортивные игры</a:t>
          </a:r>
          <a:endParaRPr lang="ru-RU" sz="2200" b="1" kern="1200" dirty="0"/>
        </a:p>
      </dsp:txBody>
      <dsp:txXfrm>
        <a:off x="7789" y="0"/>
        <a:ext cx="4542068" cy="777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0.19642</cdr:x>
      <cdr:y>0.01692</cdr:y>
    </cdr:from>
    <cdr:to>
      <cdr:x>0.93516</cdr:x>
      <cdr:y>0.19494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323322" y="106507"/>
          <a:ext cx="8738067" cy="1120591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0.32238</cdr:x>
      <cdr:y>0.14788</cdr:y>
    </cdr:from>
    <cdr:to>
      <cdr:x>0.558</cdr:x>
      <cdr:y>0.20342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902997" y="827336"/>
          <a:ext cx="2121763" cy="310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err="1" smtClean="0"/>
            <a:t>Ковыктинское</a:t>
          </a:r>
          <a:r>
            <a:rPr lang="ru-RU" sz="1100" dirty="0" smtClean="0"/>
            <a:t> месторождение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0.58837</cdr:x>
      <cdr:y>0.55808</cdr:y>
    </cdr:from>
    <cdr:to>
      <cdr:x>0.73095</cdr:x>
      <cdr:y>0.77263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298223" y="3122259"/>
          <a:ext cx="1283921" cy="1200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1600" b="1" cap="none" spc="0" dirty="0" smtClean="0">
            <a:ln/>
            <a:solidFill>
              <a:schemeClr val="accent4"/>
            </a:solidFill>
            <a:effectLst/>
          </a:endParaRPr>
        </a:p>
        <a:p xmlns:a="http://schemas.openxmlformats.org/drawingml/2006/main">
          <a:pPr algn="ctr"/>
          <a:r>
            <a:rPr lang="ru-RU" sz="2800" b="1" cap="none" spc="0" dirty="0" smtClean="0">
              <a:ln/>
              <a:solidFill>
                <a:srgbClr val="FF0000"/>
              </a:solidFill>
              <a:effectLst/>
            </a:rPr>
            <a:t>140</a:t>
          </a:r>
          <a:r>
            <a:rPr lang="en-US" sz="2800" b="1" cap="none" spc="0" dirty="0" smtClean="0">
              <a:ln/>
              <a:solidFill>
                <a:srgbClr val="FF0000"/>
              </a:solidFill>
              <a:effectLst/>
            </a:rPr>
            <a:t> (</a:t>
          </a:r>
          <a:r>
            <a:rPr lang="ru-RU" sz="2800" b="1" cap="none" spc="0" dirty="0" smtClean="0">
              <a:ln/>
              <a:solidFill>
                <a:srgbClr val="FF0000"/>
              </a:solidFill>
              <a:effectLst/>
            </a:rPr>
            <a:t>7</a:t>
          </a:r>
          <a:r>
            <a:rPr lang="en-US" sz="2800" b="1" cap="none" spc="0" dirty="0" smtClean="0">
              <a:ln/>
              <a:solidFill>
                <a:srgbClr val="FF0000"/>
              </a:solidFill>
              <a:effectLst/>
            </a:rPr>
            <a:t>9%)</a:t>
          </a:r>
          <a:endParaRPr lang="ru-RU" sz="2800" b="1" cap="none" spc="0" dirty="0">
            <a:ln/>
            <a:solidFill>
              <a:srgbClr val="FF000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0.28568</cdr:x>
      <cdr:y>0.67103</cdr:y>
    </cdr:from>
    <cdr:to>
      <cdr:x>0.46632</cdr:x>
      <cdr:y>0.84157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572559" y="3754151"/>
          <a:ext cx="1626613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2800" b="1" dirty="0">
            <a:ln/>
            <a:solidFill>
              <a:srgbClr val="FF0000"/>
            </a:solidFill>
          </a:endParaRPr>
        </a:p>
        <a:p xmlns:a="http://schemas.openxmlformats.org/drawingml/2006/main">
          <a:pPr algn="ctr"/>
          <a:r>
            <a:rPr lang="ru-RU" sz="2800" b="1" cap="none" spc="0" dirty="0" smtClean="0">
              <a:ln/>
              <a:solidFill>
                <a:srgbClr val="FF0000"/>
              </a:solidFill>
              <a:effectLst/>
            </a:rPr>
            <a:t>75(69%)</a:t>
          </a:r>
          <a:endParaRPr lang="ru-RU" sz="2800" b="1" cap="none" spc="0" dirty="0">
            <a:ln/>
            <a:solidFill>
              <a:srgbClr val="FF0000"/>
            </a:solidFill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0.4945</cdr:x>
      <cdr:y>0.49975</cdr:y>
    </cdr:from>
    <cdr:to>
      <cdr:x>0.5385</cdr:x>
      <cdr:y>0.5495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86202" y="2903672"/>
          <a:ext cx="381381" cy="2890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45720" tIns="32004" rIns="45720" bIns="32004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725" b="0" i="0" u="none" strike="noStrike" baseline="0" dirty="0" smtClean="0">
              <a:solidFill>
                <a:srgbClr val="000000"/>
              </a:solidFill>
              <a:latin typeface="Verdana"/>
              <a:ea typeface="Verdana"/>
              <a:cs typeface="Verdana"/>
            </a:rPr>
            <a:t>``</a:t>
          </a:r>
          <a:endParaRPr lang="ru-RU" sz="1725" b="0" i="0" u="none" strike="noStrike" baseline="0" dirty="0">
            <a:solidFill>
              <a:srgbClr val="000000"/>
            </a:solidFill>
            <a:latin typeface="Verdana"/>
            <a:ea typeface="Verdana"/>
            <a:cs typeface="Verdana"/>
          </a:endParaRPr>
        </a:p>
      </cdr:txBody>
    </cdr:sp>
  </cdr:relSizeAnchor>
  <cdr:relSizeAnchor xmlns:cdr="http://schemas.openxmlformats.org/drawingml/2006/chartDrawing">
    <cdr:from>
      <cdr:x>0.25404</cdr:x>
      <cdr:y>0.47859</cdr:y>
    </cdr:from>
    <cdr:to>
      <cdr:x>0.47838</cdr:x>
      <cdr:y>0.63363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269056" y="3135239"/>
          <a:ext cx="2886869" cy="10156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/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НАЛОГОВЫЕ И НЕНАЛОГОВЫЕ ДОХОДЫ, 24%</a:t>
          </a:r>
          <a:endParaRPr lang="ru-RU" sz="2000" b="1" cap="none" spc="0" dirty="0">
            <a:ln/>
            <a:solidFill>
              <a:schemeClr val="accent4">
                <a:lumMod val="50000"/>
              </a:schemeClr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0.45918</cdr:x>
      <cdr:y>0.25285</cdr:y>
    </cdr:from>
    <cdr:to>
      <cdr:x>0.69371</cdr:x>
      <cdr:y>0.33272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908818" y="1656388"/>
          <a:ext cx="3017996" cy="5232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cap="none" spc="0" dirty="0" smtClean="0">
              <a:ln/>
              <a:solidFill>
                <a:schemeClr val="accent3">
                  <a:lumMod val="50000"/>
                </a:schemeClr>
              </a:solidFill>
              <a:effectLst/>
            </a:rPr>
            <a:t>СУБВЕНЦИИ, 40 %</a:t>
          </a:r>
          <a:endParaRPr lang="ru-RU" sz="2800" b="1" cap="none" spc="0" dirty="0">
            <a:ln/>
            <a:solidFill>
              <a:schemeClr val="accent3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0.17162</cdr:x>
      <cdr:y>0.26078</cdr:y>
    </cdr:from>
    <cdr:to>
      <cdr:x>0.40348</cdr:x>
      <cdr:y>0.38763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208453" y="1708342"/>
          <a:ext cx="2983683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cap="none" spc="0" dirty="0" smtClean="0">
              <a:ln/>
              <a:solidFill>
                <a:schemeClr val="accent3">
                  <a:lumMod val="50000"/>
                </a:schemeClr>
              </a:solidFill>
              <a:effectLst/>
            </a:rPr>
            <a:t>ЦЕЛЕВЫЕ</a:t>
          </a:r>
          <a:r>
            <a:rPr lang="ru-RU" sz="1800" b="1" cap="none" spc="0" dirty="0" smtClean="0">
              <a:ln/>
              <a:solidFill>
                <a:schemeClr val="accent3">
                  <a:lumMod val="50000"/>
                </a:schemeClr>
              </a:solidFill>
              <a:effectLst/>
            </a:rPr>
            <a:t> </a:t>
          </a:r>
          <a:r>
            <a:rPr lang="ru-RU" sz="2400" b="1" cap="none" spc="0" dirty="0" smtClean="0">
              <a:ln/>
              <a:solidFill>
                <a:schemeClr val="accent3">
                  <a:lumMod val="50000"/>
                </a:schemeClr>
              </a:solidFill>
              <a:effectLst/>
            </a:rPr>
            <a:t>СУБСИДИИ</a:t>
          </a:r>
          <a:r>
            <a:rPr lang="ru-RU" sz="1800" b="1" cap="none" spc="0" dirty="0" smtClean="0">
              <a:ln/>
              <a:solidFill>
                <a:schemeClr val="accent3">
                  <a:lumMod val="50000"/>
                </a:schemeClr>
              </a:solidFill>
              <a:effectLst/>
            </a:rPr>
            <a:t>, </a:t>
          </a:r>
          <a:r>
            <a:rPr lang="ru-RU" sz="2400" b="1" cap="none" spc="0" dirty="0" smtClean="0">
              <a:ln/>
              <a:solidFill>
                <a:schemeClr val="accent3">
                  <a:lumMod val="50000"/>
                </a:schemeClr>
              </a:solidFill>
              <a:effectLst/>
            </a:rPr>
            <a:t>25%</a:t>
          </a:r>
          <a:endParaRPr lang="ru-RU" sz="2400" b="1" cap="none" spc="0" dirty="0">
            <a:ln/>
            <a:solidFill>
              <a:schemeClr val="accent3">
                <a:lumMod val="50000"/>
              </a:schemeClr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0.30085</cdr:x>
      <cdr:y>0.15321</cdr:y>
    </cdr:from>
    <cdr:to>
      <cdr:x>0.45505</cdr:x>
      <cdr:y>0.21429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871454" y="1003653"/>
          <a:ext cx="1984288" cy="4001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cap="none" spc="0" dirty="0" smtClean="0">
              <a:ln/>
              <a:solidFill>
                <a:schemeClr val="bg1"/>
              </a:solidFill>
              <a:effectLst/>
            </a:rPr>
            <a:t>ДОТАЦИИ, 10%</a:t>
          </a:r>
          <a:endParaRPr lang="ru-RU" sz="2000" b="1" cap="none" spc="0" dirty="0">
            <a:ln/>
            <a:solidFill>
              <a:schemeClr val="bg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0.45514</cdr:x>
      <cdr:y>0.07128</cdr:y>
    </cdr:from>
    <cdr:to>
      <cdr:x>0.76495</cdr:x>
      <cdr:y>0.12766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5856844" y="466953"/>
          <a:ext cx="3986785" cy="369332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18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2">
                <a:lumMod val="50000"/>
              </a:schemeClr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0.46153</cdr:x>
      <cdr:y>0.07826</cdr:y>
    </cdr:from>
    <cdr:to>
      <cdr:x>0.71809</cdr:x>
      <cdr:y>0.14873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5939142" y="512673"/>
          <a:ext cx="3301424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МБТ от поселений, пожертвования, гранты- 1%</a:t>
          </a:r>
          <a:endParaRPr lang="ru-RU" sz="1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0.45514</cdr:x>
      <cdr:y>0.0992</cdr:y>
    </cdr:from>
    <cdr:to>
      <cdr:x>0.4793</cdr:x>
      <cdr:y>0.09947</cdr:y>
    </cdr:to>
    <cdr:cxnSp macro="">
      <cdr:nvCxnSpPr>
        <cdr:cNvPr id="12" name="Прямая со стрелкой 11"/>
        <cdr:cNvCxnSpPr>
          <a:endCxn xmlns:a="http://schemas.openxmlformats.org/drawingml/2006/main" id="8" idx="1"/>
        </cdr:cNvCxnSpPr>
      </cdr:nvCxnSpPr>
      <cdr:spPr>
        <a:xfrm xmlns:a="http://schemas.openxmlformats.org/drawingml/2006/main" flipH="1">
          <a:off x="5856844" y="649833"/>
          <a:ext cx="310897" cy="178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0.44448</cdr:x>
      <cdr:y>0.12293</cdr:y>
    </cdr:from>
    <cdr:to>
      <cdr:x>0.44448</cdr:x>
      <cdr:y>0.16759</cdr:y>
    </cdr:to>
    <cdr:cxnSp macro="">
      <cdr:nvCxnSpPr>
        <cdr:cNvPr id="14" name="Прямая со стрелкой 13"/>
        <cdr:cNvCxnSpPr/>
      </cdr:nvCxnSpPr>
      <cdr:spPr>
        <a:xfrm xmlns:a="http://schemas.openxmlformats.org/drawingml/2006/main">
          <a:off x="5719685" y="805281"/>
          <a:ext cx="0" cy="2926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0.16783</cdr:x>
      <cdr:y>0.05359</cdr:y>
    </cdr:from>
    <cdr:to>
      <cdr:x>1</cdr:x>
      <cdr:y>0.13671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03781" y="337336"/>
          <a:ext cx="10431263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РАСХОДЫ ПО ОСНОВНЫМ СТАТЬЯМ ЗАТРАТ В ДИНАМИКЕ, </a:t>
          </a:r>
          <a:r>
            <a:rPr lang="ru-RU" sz="1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МЛН.РУБ.</a:t>
          </a:r>
          <a:endParaRPr lang="ru-RU" sz="1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0.84713</cdr:x>
      <cdr:y>0.66726</cdr:y>
    </cdr:from>
    <cdr:to>
      <cdr:x>0.88395</cdr:x>
      <cdr:y>0.71022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V="1">
          <a:off x="10618762" y="4200227"/>
          <a:ext cx="461621" cy="27043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0.72812</cdr:x>
      <cdr:y>0.45395</cdr:y>
    </cdr:from>
    <cdr:to>
      <cdr:x>0.86199</cdr:x>
      <cdr:y>0.56289</cdr:y>
    </cdr:to>
    <cdr:sp macro="" textlink="">
      <cdr:nvSpPr>
        <cdr:cNvPr id="7" name="AutoShape 1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127036" y="2857500"/>
          <a:ext cx="1678046" cy="685750"/>
        </a:xfrm>
        <a:prstGeom xmlns:a="http://schemas.openxmlformats.org/drawingml/2006/main" prst="wedgeRectCallout">
          <a:avLst>
            <a:gd name="adj1" fmla="val 57029"/>
            <a:gd name="adj2" fmla="val 153215"/>
          </a:avLst>
        </a:prstGeom>
        <a:ln xmlns:a="http://schemas.openxmlformats.org/drawingml/2006/main">
          <a:headEnd/>
          <a:tailEnd/>
        </a:ln>
        <a:effectLst xmlns:a="http://schemas.openxmlformats.org/drawingml/2006/main">
          <a:glow rad="228600">
            <a:schemeClr val="accent4">
              <a:satMod val="175000"/>
              <a:alpha val="40000"/>
            </a:schemeClr>
          </a:glow>
        </a:effectLst>
        <a:extLst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0"/>
            </a:spcBef>
            <a:buFontTx/>
            <a:buNone/>
          </a:pPr>
          <a:r>
            <a:rPr lang="ru-RU" altLang="ru-RU" sz="1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ПРИРОСТ</a:t>
          </a:r>
          <a:endParaRPr lang="ru-RU" altLang="ru-RU" sz="1400" b="1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 xmlns:a="http://schemas.openxmlformats.org/drawingml/2006/main">
          <a:pPr algn="ctr">
            <a:spcBef>
              <a:spcPct val="0"/>
            </a:spcBef>
            <a:buFontTx/>
            <a:buNone/>
          </a:pPr>
          <a:r>
            <a:rPr lang="ru-RU" altLang="ru-RU" sz="1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altLang="ru-RU" sz="1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altLang="ru-RU" sz="28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27</a:t>
          </a:r>
          <a:r>
            <a:rPr lang="ru-RU" altLang="ru-RU" sz="32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altLang="ru-RU" sz="1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млн</a:t>
          </a:r>
          <a:r>
            <a:rPr lang="ru-RU" altLang="ru-RU" sz="1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  <a:r>
            <a:rPr lang="ru-RU" altLang="ru-RU" sz="1400" b="1" dirty="0" err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руб</a:t>
          </a:r>
          <a:endParaRPr lang="ru-RU" altLang="ru-RU" sz="1400" b="1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0.51638</cdr:x>
      <cdr:y>0.62645</cdr:y>
    </cdr:from>
    <cdr:to>
      <cdr:x>0.63238</cdr:x>
      <cdr:y>0.72632</cdr:y>
    </cdr:to>
    <cdr:sp macro="" textlink="">
      <cdr:nvSpPr>
        <cdr:cNvPr id="5" name="AutoShape 1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72889" y="3943351"/>
          <a:ext cx="1453997" cy="628650"/>
        </a:xfrm>
        <a:prstGeom xmlns:a="http://schemas.openxmlformats.org/drawingml/2006/main" prst="wedgeRectCallout">
          <a:avLst>
            <a:gd name="adj1" fmla="val 45674"/>
            <a:gd name="adj2" fmla="val 107058"/>
          </a:avLst>
        </a:prstGeom>
        <a:ln xmlns:a="http://schemas.openxmlformats.org/drawingml/2006/main">
          <a:headEnd/>
          <a:tailEnd/>
        </a:ln>
        <a:effectLst xmlns:a="http://schemas.openxmlformats.org/drawingml/2006/main">
          <a:glow rad="228600">
            <a:schemeClr val="accent4">
              <a:satMod val="175000"/>
              <a:alpha val="40000"/>
            </a:schemeClr>
          </a:glow>
        </a:effectLst>
        <a:extLst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0"/>
            </a:spcBef>
            <a:buFontTx/>
            <a:buNone/>
          </a:pPr>
          <a:r>
            <a:rPr lang="ru-RU" altLang="ru-RU" sz="1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ПРИРОСТ</a:t>
          </a:r>
          <a:endParaRPr lang="ru-RU" altLang="ru-RU" sz="1400" b="1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 xmlns:a="http://schemas.openxmlformats.org/drawingml/2006/main">
          <a:pPr algn="ctr">
            <a:spcBef>
              <a:spcPct val="0"/>
            </a:spcBef>
            <a:buFontTx/>
            <a:buNone/>
          </a:pPr>
          <a:r>
            <a:rPr lang="ru-RU" altLang="ru-RU" sz="1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altLang="ru-RU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</a:t>
          </a:r>
          <a:r>
            <a:rPr lang="ru-RU" altLang="ru-RU" sz="28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9</a:t>
          </a:r>
          <a:r>
            <a:rPr lang="ru-RU" altLang="ru-RU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altLang="ru-RU" sz="1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млн. </a:t>
          </a:r>
          <a:r>
            <a:rPr lang="ru-RU" altLang="ru-RU" sz="1400" b="1" dirty="0" err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руб</a:t>
          </a:r>
          <a:endParaRPr lang="ru-RU" altLang="ru-RU" sz="1400" b="1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0.16783</cdr:x>
      <cdr:y>0.05359</cdr:y>
    </cdr:from>
    <cdr:to>
      <cdr:x>1</cdr:x>
      <cdr:y>0.13671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03781" y="337336"/>
          <a:ext cx="10431263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Распределение расходов по отраслям, </a:t>
          </a:r>
          <a:r>
            <a:rPr lang="ru-RU" sz="1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МЛН.РУБ.</a:t>
          </a:r>
          <a:endParaRPr lang="ru-RU" sz="18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0.68101</cdr:x>
      <cdr:y>0.56138</cdr:y>
    </cdr:from>
    <cdr:to>
      <cdr:x>0.81247</cdr:x>
      <cdr:y>0.68698</cdr:y>
    </cdr:to>
    <cdr:sp macro="" textlink="">
      <cdr:nvSpPr>
        <cdr:cNvPr id="5" name="AutoShape 1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36486" y="3533775"/>
          <a:ext cx="1647826" cy="790575"/>
        </a:xfrm>
        <a:prstGeom xmlns:a="http://schemas.openxmlformats.org/drawingml/2006/main" prst="wedgeRectCallout">
          <a:avLst>
            <a:gd name="adj1" fmla="val 42784"/>
            <a:gd name="adj2" fmla="val 80954"/>
          </a:avLst>
        </a:prstGeom>
        <a:ln xmlns:a="http://schemas.openxmlformats.org/drawingml/2006/main">
          <a:headEnd/>
          <a:tailEnd/>
        </a:ln>
        <a:effectLst xmlns:a="http://schemas.openxmlformats.org/drawingml/2006/main">
          <a:glow rad="228600">
            <a:schemeClr val="accent4">
              <a:satMod val="175000"/>
              <a:alpha val="40000"/>
            </a:schemeClr>
          </a:glow>
        </a:effectLst>
        <a:extLst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0"/>
            </a:spcBef>
            <a:buFontTx/>
            <a:buNone/>
          </a:pPr>
          <a:r>
            <a:rPr lang="ru-RU" altLang="ru-RU" sz="1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ПРИРОСТ</a:t>
          </a:r>
          <a:endParaRPr lang="ru-RU" altLang="ru-RU" sz="1400" b="1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 xmlns:a="http://schemas.openxmlformats.org/drawingml/2006/main">
          <a:pPr algn="ctr">
            <a:spcBef>
              <a:spcPct val="0"/>
            </a:spcBef>
            <a:buFontTx/>
            <a:buNone/>
          </a:pPr>
          <a:r>
            <a:rPr lang="ru-RU" altLang="ru-RU" sz="1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altLang="ru-RU" sz="28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29</a:t>
          </a:r>
          <a:r>
            <a:rPr lang="ru-RU" altLang="ru-RU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altLang="ru-RU" sz="1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млн. </a:t>
          </a:r>
          <a:r>
            <a:rPr lang="ru-RU" altLang="ru-RU" sz="1400" b="1" dirty="0" err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руб</a:t>
          </a:r>
          <a:endParaRPr lang="ru-RU" altLang="ru-RU" sz="1400" b="1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0.07814</cdr:x>
      <cdr:y>0.07334</cdr:y>
    </cdr:from>
    <cdr:to>
      <cdr:x>1</cdr:x>
      <cdr:y>0.16624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904875" y="461665"/>
          <a:ext cx="10675583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Динамика расходов по </a:t>
          </a:r>
          <a:r>
            <a: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годам</a:t>
          </a:r>
          <a:r>
            <a: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, </a:t>
          </a:r>
          <a:r>
            <a: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МЛН.РУБ.</a:t>
          </a:r>
          <a:endParaRPr lang="ru-RU" sz="24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cdr:txBody>
    </cdr:sp>
  </cdr:relSizeAnchor>
  <cdr:relSizeAnchor xmlns:cdr="http://schemas.openxmlformats.org/drawingml/2006/chartDrawing">
    <cdr:from>
      <cdr:x>0.10668</cdr:x>
      <cdr:y>0.48879</cdr:y>
    </cdr:from>
    <cdr:to>
      <cdr:x>0.15391</cdr:x>
      <cdr:y>0.56421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47776" y="3148202"/>
          <a:ext cx="552450" cy="485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411</a:t>
          </a:r>
          <a:endParaRPr lang="ru-RU" sz="2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0.47911</cdr:x>
      <cdr:y>0.29429</cdr:y>
    </cdr:from>
    <cdr:to>
      <cdr:x>0.53827</cdr:x>
      <cdr:y>0.36528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604029" y="1895475"/>
          <a:ext cx="691998" cy="4572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0.4715</cdr:x>
      <cdr:y>0.27359</cdr:y>
    </cdr:from>
    <cdr:to>
      <cdr:x>0.5228</cdr:x>
      <cdr:y>0.35641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514976" y="1762126"/>
          <a:ext cx="600075" cy="5334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0.45847</cdr:x>
      <cdr:y>0.26767</cdr:y>
    </cdr:from>
    <cdr:to>
      <cdr:x>0.5456</cdr:x>
      <cdr:y>0.36084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362576" y="1724025"/>
          <a:ext cx="1019176" cy="6000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/>
            <a:solidFill>
              <a:schemeClr val="accent4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0.59448</cdr:x>
      <cdr:y>0.34614</cdr:y>
    </cdr:from>
    <cdr:to>
      <cdr:x>0.65823</cdr:x>
      <cdr:y>0.41368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953436" y="2229405"/>
          <a:ext cx="745724" cy="435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653</a:t>
          </a:r>
        </a:p>
        <a:p xmlns:a="http://schemas.openxmlformats.org/drawingml/2006/main">
          <a:endParaRPr lang="ru-RU" sz="11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0.72047</cdr:x>
      <cdr:y>0.2979</cdr:y>
    </cdr:from>
    <cdr:to>
      <cdr:x>0.79409</cdr:x>
      <cdr:y>0.36406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8427129" y="1918685"/>
          <a:ext cx="861134" cy="426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713</a:t>
          </a:r>
          <a:endParaRPr lang="ru-RU" sz="2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0.84874</cdr:x>
      <cdr:y>0.23725</cdr:y>
    </cdr:from>
    <cdr:to>
      <cdr:x>0.92692</cdr:x>
      <cdr:y>0.30755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9927455" y="1528068"/>
          <a:ext cx="914400" cy="4527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839</a:t>
          </a:r>
          <a:endParaRPr lang="ru-RU" sz="2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1E019-FAD8-4147-B4B8-6B2829B484C0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E1C44-6958-46FB-AE61-67BB71011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68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CC8A8-654F-4378-9198-36F09BE822EA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B0833-36C3-4E2B-8B2E-6FF582EF3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47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46C13-E54E-430B-A28C-1B6F47481F69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46C13-E54E-430B-A28C-1B6F47481F69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486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46C13-E54E-430B-A28C-1B6F47481F69}" type="slidenum">
              <a:rPr lang="ru-RU" smtClean="0"/>
              <a:pPr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20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A439A-52A3-450C-B0E1-0F93FDC4B01A}" type="slidenum">
              <a:rPr lang="ru-RU" smtClean="0"/>
              <a:pPr/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80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46C13-E54E-430B-A28C-1B6F47481F69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46C13-E54E-430B-A28C-1B6F47481F69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E590A-39DB-4F1B-B60C-FD8D4BB9129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7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98321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95497A-68F9-4871-BF77-E41C0F7667F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277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E590A-39DB-4F1B-B60C-FD8D4BB9129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7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484846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E590A-39DB-4F1B-B60C-FD8D4BB9129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7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87995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E590A-39DB-4F1B-B60C-FD8D4BB9129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7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141704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46C13-E54E-430B-A28C-1B6F47481F69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91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8194C-7F5E-4040-A24D-7905228021E1}" type="datetimeFigureOut">
              <a:rPr lang="ru-RU"/>
              <a:pPr>
                <a:defRPr/>
              </a:pPr>
              <a:t>23.03.2021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4841B-AA33-4EA3-8B08-45F1B82F9E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FCEEC-1359-4320-A170-67485074FC28}" type="datetimeFigureOut">
              <a:rPr lang="ru-RU"/>
              <a:pPr>
                <a:defRPr/>
              </a:pPr>
              <a:t>23.03.2021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D3A8D-5C08-4498-91A3-17CD96D0D0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8A4AD-90CD-4F16-AD1B-4CAAD6D5A27A}" type="datetimeFigureOut">
              <a:rPr lang="ru-RU"/>
              <a:pPr>
                <a:defRPr/>
              </a:pPr>
              <a:t>23.03.2021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45244-E6C5-48DF-B0FB-B90C16CD42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F7947D-937E-4AD8-A751-655DC0CF8741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93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AAFAF1-3C46-479A-88B3-231E092E4EC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711BA-3931-459B-AA12-0F0634BADC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798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AAFAF1-3C46-479A-88B3-231E092E4EC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711BA-3931-459B-AA12-0F0634BADC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421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AAFAF1-3C46-479A-88B3-231E092E4EC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711BA-3931-459B-AA12-0F0634BADC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522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AAFAF1-3C46-479A-88B3-231E092E4EC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711BA-3931-459B-AA12-0F0634BADC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053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AAFAF1-3C46-479A-88B3-231E092E4EC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711BA-3931-459B-AA12-0F0634BADC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073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AAFAF1-3C46-479A-88B3-231E092E4EC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711BA-3931-459B-AA12-0F0634BADC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851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AAFAF1-3C46-479A-88B3-231E092E4EC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711BA-3931-459B-AA12-0F0634BADC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68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C3001-B8A3-494B-AEB6-2679442CF148}" type="datetimeFigureOut">
              <a:rPr lang="ru-RU"/>
              <a:pPr>
                <a:defRPr/>
              </a:pPr>
              <a:t>23.03.2021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D2291-E019-4234-A470-311FB881F9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AAFAF1-3C46-479A-88B3-231E092E4EC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711BA-3931-459B-AA12-0F0634BADC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953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AAFAF1-3C46-479A-88B3-231E092E4EC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711BA-3931-459B-AA12-0F0634BADC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161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AAFAF1-3C46-479A-88B3-231E092E4EC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711BA-3931-459B-AA12-0F0634BADC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542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AAFAF1-3C46-479A-88B3-231E092E4EC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711BA-3931-459B-AA12-0F0634BADC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68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7E50B-5997-46A2-B284-C6467810438E}" type="datetimeFigureOut">
              <a:rPr lang="ru-RU"/>
              <a:pPr>
                <a:defRPr/>
              </a:pPr>
              <a:t>23.03.2021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42EE-5DC8-4519-B18F-6C51DF3BD2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D6ACE-2674-4250-BE97-302FB184E7D6}" type="datetimeFigureOut">
              <a:rPr lang="ru-RU"/>
              <a:pPr>
                <a:defRPr/>
              </a:pPr>
              <a:t>23.03.2021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E49CA-8246-4503-B05D-1E6EACC2EB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19B53-D9B7-46C4-9C7C-DCEBD5A1F072}" type="datetimeFigureOut">
              <a:rPr lang="ru-RU"/>
              <a:pPr>
                <a:defRPr/>
              </a:pPr>
              <a:t>23.03.2021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496E9-CA35-4B51-B84B-35B5710953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7D3F3-1FC6-4A73-AF96-417592AEADDC}" type="datetimeFigureOut">
              <a:rPr lang="ru-RU"/>
              <a:pPr>
                <a:defRPr/>
              </a:pPr>
              <a:t>23.03.2021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4A2F0-5FED-416B-8B5C-5DE8C177C3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2C18-A8FC-4F0B-9E59-3365574A86E0}" type="datetimeFigureOut">
              <a:rPr lang="ru-RU"/>
              <a:pPr>
                <a:defRPr/>
              </a:pPr>
              <a:t>23.03.2021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E601A-8232-4B09-841D-EC927F94A6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AEC13-ECBB-48E3-985E-B72EEEF4C416}" type="datetimeFigureOut">
              <a:rPr lang="ru-RU"/>
              <a:pPr>
                <a:defRPr/>
              </a:pPr>
              <a:t>23.03.2021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F24DA-D0C4-4AC8-9045-443D8B3473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E20FD-8076-46ED-A0F9-4EBEFEF05998}" type="datetimeFigureOut">
              <a:rPr lang="ru-RU"/>
              <a:pPr>
                <a:defRPr/>
              </a:pPr>
              <a:t>23.03.2021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E9BC3-C96D-4D7C-8E58-21BE7F9FDF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834" y="4371975"/>
            <a:ext cx="868256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731839"/>
            <a:ext cx="85344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BCCE27A-C0F0-4598-B14B-F104F0DC5C50}" type="datetimeFigureOut">
              <a:rPr lang="ru-RU"/>
              <a:pPr>
                <a:defRPr/>
              </a:pPr>
              <a:t>23.03.2021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F971806-4D66-4799-93EF-762D128047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  <p:sldLayoutId id="2147483675" r:id="rId12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AAFAF1-3C46-479A-88B3-231E092E4EC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23.03.2021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711BA-3931-459B-AA12-0F0634BADC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25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jpeg"/><Relationship Id="rId5" Type="http://schemas.openxmlformats.org/officeDocument/2006/relationships/chart" Target="../charts/chart14.xml"/><Relationship Id="rId10" Type="http://schemas.microsoft.com/office/2007/relationships/diagramDrawing" Target="../diagrams/drawing1.xml"/><Relationship Id="rId4" Type="http://schemas.microsoft.com/office/2007/relationships/hdphoto" Target="../media/hdphoto1.wdp"/><Relationship Id="rId9" Type="http://schemas.openxmlformats.org/officeDocument/2006/relationships/diagramColors" Target="../diagrams/colors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2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jpeg"/><Relationship Id="rId11" Type="http://schemas.microsoft.com/office/2007/relationships/diagramDrawing" Target="../diagrams/drawing2.xml"/><Relationship Id="rId5" Type="http://schemas.openxmlformats.org/officeDocument/2006/relationships/chart" Target="../charts/chart15.xml"/><Relationship Id="rId10" Type="http://schemas.openxmlformats.org/officeDocument/2006/relationships/diagramColors" Target="../diagrams/colors2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jpeg"/><Relationship Id="rId4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3.xml"/><Relationship Id="rId11" Type="http://schemas.openxmlformats.org/officeDocument/2006/relationships/image" Target="../media/image4.jpeg"/><Relationship Id="rId5" Type="http://schemas.openxmlformats.org/officeDocument/2006/relationships/chart" Target="../charts/chart17.xml"/><Relationship Id="rId10" Type="http://schemas.microsoft.com/office/2007/relationships/diagramDrawing" Target="../diagrams/drawing3.xml"/><Relationship Id="rId4" Type="http://schemas.microsoft.com/office/2007/relationships/hdphoto" Target="../media/hdphoto1.wdp"/><Relationship Id="rId9" Type="http://schemas.openxmlformats.org/officeDocument/2006/relationships/diagramColors" Target="../diagrams/colors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4.xml"/><Relationship Id="rId11" Type="http://schemas.openxmlformats.org/officeDocument/2006/relationships/image" Target="../media/image4.jpeg"/><Relationship Id="rId5" Type="http://schemas.openxmlformats.org/officeDocument/2006/relationships/chart" Target="../charts/chart18.xml"/><Relationship Id="rId10" Type="http://schemas.microsoft.com/office/2007/relationships/diagramDrawing" Target="../diagrams/drawing4.xml"/><Relationship Id="rId4" Type="http://schemas.microsoft.com/office/2007/relationships/hdphoto" Target="../media/hdphoto1.wdp"/><Relationship Id="rId9" Type="http://schemas.openxmlformats.org/officeDocument/2006/relationships/diagramColors" Target="../diagrams/colors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4.jpeg"/><Relationship Id="rId4" Type="http://schemas.openxmlformats.org/officeDocument/2006/relationships/chart" Target="../charts/chart19.xml"/><Relationship Id="rId9" Type="http://schemas.microsoft.com/office/2007/relationships/diagramDrawing" Target="../diagrams/drawing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diagramQuickStyle" Target="../diagrams/quickStyle8.xml"/><Relationship Id="rId18" Type="http://schemas.openxmlformats.org/officeDocument/2006/relationships/diagramQuickStyle" Target="../diagrams/quickStyle9.xml"/><Relationship Id="rId3" Type="http://schemas.openxmlformats.org/officeDocument/2006/relationships/image" Target="../media/image78.jpeg"/><Relationship Id="rId7" Type="http://schemas.openxmlformats.org/officeDocument/2006/relationships/diagramLayout" Target="../diagrams/layout7.xml"/><Relationship Id="rId12" Type="http://schemas.openxmlformats.org/officeDocument/2006/relationships/diagramLayout" Target="../diagrams/layout8.xml"/><Relationship Id="rId17" Type="http://schemas.openxmlformats.org/officeDocument/2006/relationships/diagramLayout" Target="../diagrams/layout9.xml"/><Relationship Id="rId2" Type="http://schemas.openxmlformats.org/officeDocument/2006/relationships/image" Target="../media/image77.jpeg"/><Relationship Id="rId16" Type="http://schemas.openxmlformats.org/officeDocument/2006/relationships/diagramData" Target="../diagrams/data9.xml"/><Relationship Id="rId20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11" Type="http://schemas.openxmlformats.org/officeDocument/2006/relationships/diagramData" Target="../diagrams/data8.xml"/><Relationship Id="rId5" Type="http://schemas.openxmlformats.org/officeDocument/2006/relationships/image" Target="../media/image80.jpeg"/><Relationship Id="rId15" Type="http://schemas.microsoft.com/office/2007/relationships/diagramDrawing" Target="../diagrams/drawing8.xml"/><Relationship Id="rId10" Type="http://schemas.microsoft.com/office/2007/relationships/diagramDrawing" Target="../diagrams/drawing7.xml"/><Relationship Id="rId19" Type="http://schemas.openxmlformats.org/officeDocument/2006/relationships/diagramColors" Target="../diagrams/colors9.xml"/><Relationship Id="rId4" Type="http://schemas.openxmlformats.org/officeDocument/2006/relationships/image" Target="../media/image79.jpeg"/><Relationship Id="rId9" Type="http://schemas.openxmlformats.org/officeDocument/2006/relationships/diagramColors" Target="../diagrams/colors7.xml"/><Relationship Id="rId14" Type="http://schemas.openxmlformats.org/officeDocument/2006/relationships/diagramColors" Target="../diagrams/colors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437" y="0"/>
            <a:ext cx="12282055" cy="666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08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524000" y="188641"/>
            <a:ext cx="8964488" cy="108012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100" dirty="0"/>
              <a:t>Объем годовых затрат на мероприятия по улучшению условий охраны труда </a:t>
            </a:r>
            <a:r>
              <a:rPr lang="ru-RU" sz="2000" dirty="0"/>
              <a:t>(</a:t>
            </a:r>
            <a:r>
              <a:rPr lang="ru-RU" sz="2000" dirty="0" err="1" smtClean="0"/>
              <a:t>тыс.руб</a:t>
            </a:r>
            <a:r>
              <a:rPr lang="ru-RU" sz="2000" dirty="0"/>
              <a:t>.)</a:t>
            </a: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867401"/>
              </p:ext>
            </p:extLst>
          </p:nvPr>
        </p:nvGraphicFramePr>
        <p:xfrm>
          <a:off x="2279650" y="1268414"/>
          <a:ext cx="7848600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127448" y="188641"/>
            <a:ext cx="9540552" cy="108012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/>
              <a:t>Количество рабочих мест, на которых проведена специальная оценка условий труда (ед.)</a:t>
            </a: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217359"/>
              </p:ext>
            </p:extLst>
          </p:nvPr>
        </p:nvGraphicFramePr>
        <p:xfrm>
          <a:off x="2279650" y="1268414"/>
          <a:ext cx="7848600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703512" y="188642"/>
            <a:ext cx="8784976" cy="720079"/>
          </a:xfrm>
        </p:spPr>
        <p:txBody>
          <a:bodyPr/>
          <a:lstStyle/>
          <a:p>
            <a:pPr algn="ctr"/>
            <a:r>
              <a:rPr lang="ru-RU" sz="3200" dirty="0">
                <a:effectLst/>
              </a:rPr>
              <a:t>Муниципальные закупки (</a:t>
            </a:r>
            <a:r>
              <a:rPr lang="ru-RU" sz="3200" dirty="0" err="1">
                <a:effectLst/>
              </a:rPr>
              <a:t>млн.рублей</a:t>
            </a:r>
            <a:r>
              <a:rPr lang="ru-RU" sz="3200" dirty="0">
                <a:effectLst/>
              </a:rPr>
              <a:t>)</a:t>
            </a:r>
          </a:p>
        </p:txBody>
      </p:sp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0887578"/>
              </p:ext>
            </p:extLst>
          </p:nvPr>
        </p:nvGraphicFramePr>
        <p:xfrm>
          <a:off x="1991544" y="836713"/>
          <a:ext cx="8526264" cy="528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44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415480" y="188642"/>
            <a:ext cx="9252520" cy="720079"/>
          </a:xfrm>
        </p:spPr>
        <p:txBody>
          <a:bodyPr/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/>
              <a:t>Социально-экономическое партнерство (</a:t>
            </a:r>
            <a:r>
              <a:rPr lang="ru-RU" sz="2400" dirty="0" err="1"/>
              <a:t>тыс.рублей</a:t>
            </a:r>
            <a:r>
              <a:rPr lang="ru-RU" sz="2400" dirty="0"/>
              <a:t>)</a:t>
            </a:r>
          </a:p>
        </p:txBody>
      </p:sp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918457"/>
              </p:ext>
            </p:extLst>
          </p:nvPr>
        </p:nvGraphicFramePr>
        <p:xfrm>
          <a:off x="1541190" y="692696"/>
          <a:ext cx="914400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96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407368" y="188642"/>
            <a:ext cx="11377264" cy="720079"/>
          </a:xfrm>
        </p:spPr>
        <p:txBody>
          <a:bodyPr/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/>
              <a:t>Социально-экономическое партнерство (</a:t>
            </a:r>
            <a:r>
              <a:rPr lang="ru-RU" sz="2800" dirty="0" err="1"/>
              <a:t>тыс.рублей</a:t>
            </a:r>
            <a:r>
              <a:rPr lang="ru-RU" sz="2800" dirty="0"/>
              <a:t>)</a:t>
            </a:r>
          </a:p>
        </p:txBody>
      </p:sp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283750"/>
              </p:ext>
            </p:extLst>
          </p:nvPr>
        </p:nvGraphicFramePr>
        <p:xfrm>
          <a:off x="1847528" y="1052736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89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8" y="-4573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-621211" y="230820"/>
          <a:ext cx="12694842" cy="6294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79228" y="4584957"/>
            <a:ext cx="442364" cy="409074"/>
          </a:xfrm>
          <a:prstGeom prst="rect">
            <a:avLst/>
          </a:prstGeom>
          <a:solidFill>
            <a:srgbClr val="00B0F0"/>
          </a:solidFill>
          <a:ln w="1270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 flipH="1">
            <a:off x="1111622" y="4584957"/>
            <a:ext cx="1181019" cy="36933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2019 год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79228" y="5400755"/>
            <a:ext cx="442363" cy="419116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111622" y="5400755"/>
            <a:ext cx="1181022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2020 год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3" name="Line 14"/>
          <p:cNvSpPr>
            <a:spLocks noChangeShapeType="1"/>
          </p:cNvSpPr>
          <p:nvPr/>
        </p:nvSpPr>
        <p:spPr bwMode="auto">
          <a:xfrm flipV="1">
            <a:off x="9363361" y="2263806"/>
            <a:ext cx="686161" cy="32623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4" name="AutoShape 15"/>
          <p:cNvSpPr>
            <a:spLocks noChangeArrowheads="1"/>
          </p:cNvSpPr>
          <p:nvPr/>
        </p:nvSpPr>
        <p:spPr bwMode="auto">
          <a:xfrm>
            <a:off x="3208844" y="3458142"/>
            <a:ext cx="1934633" cy="783731"/>
          </a:xfrm>
          <a:prstGeom prst="wedgeRectCallout">
            <a:avLst>
              <a:gd name="adj1" fmla="val 65077"/>
              <a:gd name="adj2" fmla="val 134526"/>
            </a:avLst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ПРИРОСТ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</a:t>
            </a:r>
            <a:r>
              <a:rPr kumimoji="0" lang="ru-RU" alt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5" name="AutoShape 16"/>
          <p:cNvSpPr>
            <a:spLocks noChangeArrowheads="1"/>
          </p:cNvSpPr>
          <p:nvPr/>
        </p:nvSpPr>
        <p:spPr bwMode="auto">
          <a:xfrm>
            <a:off x="8081818" y="1265382"/>
            <a:ext cx="1855443" cy="690143"/>
          </a:xfrm>
          <a:prstGeom prst="wedgeRectCallout">
            <a:avLst>
              <a:gd name="adj1" fmla="val 39666"/>
              <a:gd name="adj2" fmla="val 121785"/>
            </a:avLst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ПРИРОСТ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 </a:t>
            </a:r>
            <a:r>
              <a:rPr kumimoji="0" lang="ru-RU" alt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млн.руб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6" name="Line 17"/>
          <p:cNvSpPr>
            <a:spLocks noChangeShapeType="1"/>
          </p:cNvSpPr>
          <p:nvPr/>
        </p:nvSpPr>
        <p:spPr bwMode="auto">
          <a:xfrm flipV="1">
            <a:off x="4948168" y="4810620"/>
            <a:ext cx="68580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22228" y="0"/>
          <a:ext cx="5491066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225" y="394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9" name="Прямоугольник 8"/>
          <p:cNvSpPr/>
          <p:nvPr/>
        </p:nvSpPr>
        <p:spPr>
          <a:xfrm flipH="1">
            <a:off x="248004" y="1457908"/>
            <a:ext cx="2086582" cy="24929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2700">
                  <a:solidFill>
                    <a:srgbClr val="36AFCE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177800">
                    <a:srgbClr val="36AFCE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ВСЕГО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2700">
                  <a:solidFill>
                    <a:srgbClr val="36AFCE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177800">
                    <a:srgbClr val="36AFCE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2020 г.</a:t>
            </a:r>
            <a:r>
              <a:rPr kumimoji="0" lang="ru-RU" sz="4000" b="1" i="0" u="none" strike="noStrike" kern="1200" cap="none" spc="0" normalizeH="0" baseline="0" noProof="0" dirty="0" smtClean="0">
                <a:ln w="12700">
                  <a:solidFill>
                    <a:srgbClr val="36AFCE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177800">
                    <a:srgbClr val="36AFCE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2700">
                  <a:solidFill>
                    <a:srgbClr val="36AFCE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36AFCE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842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2700">
                  <a:solidFill>
                    <a:srgbClr val="36AFCE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177800">
                    <a:srgbClr val="36AFCE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 w="12700">
                  <a:solidFill>
                    <a:srgbClr val="36AFCE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177800">
                    <a:srgbClr val="36AFCE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МЛН.РУБ.</a:t>
            </a:r>
            <a:endParaRPr kumimoji="0" lang="ru-RU" sz="2000" b="1" i="0" u="none" strike="noStrike" kern="1200" cap="none" spc="0" normalizeH="0" baseline="0" noProof="0" dirty="0">
              <a:ln w="12700">
                <a:solidFill>
                  <a:srgbClr val="36AFCE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>
                <a:innerShdw blurRad="177800">
                  <a:srgbClr val="36AFCE">
                    <a:lumMod val="50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3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8" y="0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BE1CE-0172-4773-A116-D756ACFAD5A6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Диаграмма 8"/>
          <p:cNvGraphicFramePr>
            <a:graphicFrameLocks/>
          </p:cNvGraphicFramePr>
          <p:nvPr>
            <p:extLst/>
          </p:nvPr>
        </p:nvGraphicFramePr>
        <p:xfrm>
          <a:off x="3116063" y="1107996"/>
          <a:ext cx="9004917" cy="5594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22228" y="-16520"/>
            <a:ext cx="5485703" cy="461665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БЮДЖЕТ МО «ЖИГАЛОВСКИЙ РАЙОН»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225" y="394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246888" y="461665"/>
            <a:ext cx="113105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 w="9000" cmpd="sng">
                  <a:solidFill>
                    <a:srgbClr val="1D6FA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1D6FA9">
                        <a:shade val="20000"/>
                        <a:satMod val="245000"/>
                      </a:srgbClr>
                    </a:gs>
                    <a:gs pos="43000">
                      <a:srgbClr val="1D6FA9">
                        <a:satMod val="255000"/>
                      </a:srgbClr>
                    </a:gs>
                    <a:gs pos="48000">
                      <a:srgbClr val="1D6FA9">
                        <a:shade val="85000"/>
                        <a:satMod val="255000"/>
                      </a:srgbClr>
                    </a:gs>
                    <a:gs pos="100000">
                      <a:srgbClr val="1D6FA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ПОСТУПЛЕНИЕ НАЛОГА ФИЗИЧЕСКИХ ЛИЦ, </a:t>
            </a:r>
            <a:r>
              <a:rPr kumimoji="0" lang="ru-RU" sz="2000" b="1" i="0" u="none" strike="noStrike" kern="1200" cap="all" spc="0" normalizeH="0" baseline="0" noProof="0" dirty="0" smtClean="0">
                <a:ln w="9000" cmpd="sng">
                  <a:solidFill>
                    <a:srgbClr val="1D6FA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1D6FA9">
                        <a:shade val="20000"/>
                        <a:satMod val="245000"/>
                      </a:srgbClr>
                    </a:gs>
                    <a:gs pos="43000">
                      <a:srgbClr val="1D6FA9">
                        <a:satMod val="255000"/>
                      </a:srgbClr>
                    </a:gs>
                    <a:gs pos="48000">
                      <a:srgbClr val="1D6FA9">
                        <a:shade val="85000"/>
                        <a:satMod val="255000"/>
                      </a:srgbClr>
                    </a:gs>
                    <a:gs pos="100000">
                      <a:srgbClr val="1D6FA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МЛН.РУБ.</a:t>
            </a:r>
            <a:endParaRPr kumimoji="0" lang="ru-RU" sz="2000" b="1" i="0" u="none" strike="noStrike" kern="1200" cap="all" spc="0" normalizeH="0" baseline="0" noProof="0" dirty="0">
              <a:ln w="9000" cmpd="sng">
                <a:solidFill>
                  <a:srgbClr val="1D6FA9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1D6FA9">
                      <a:shade val="20000"/>
                      <a:satMod val="245000"/>
                    </a:srgbClr>
                  </a:gs>
                  <a:gs pos="43000">
                    <a:srgbClr val="1D6FA9">
                      <a:satMod val="255000"/>
                    </a:srgbClr>
                  </a:gs>
                  <a:gs pos="48000">
                    <a:srgbClr val="1D6FA9">
                      <a:shade val="85000"/>
                      <a:satMod val="255000"/>
                    </a:srgbClr>
                  </a:gs>
                  <a:gs pos="100000">
                    <a:srgbClr val="1D6FA9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Схема 21"/>
          <p:cNvGraphicFramePr/>
          <p:nvPr>
            <p:extLst/>
          </p:nvPr>
        </p:nvGraphicFramePr>
        <p:xfrm>
          <a:off x="337351" y="1171852"/>
          <a:ext cx="4492103" cy="2257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50922" y="3053918"/>
            <a:ext cx="57512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КРУПНЕЙШИЕ ПЛАТЕЛЬЩИКИ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ООО «ГАЗПРОМ БУРЕНИЕ»- 43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млн.руб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(24%)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ООО «ГАЗПРОМ-ДОБЫЧА-ИРКУТСК»-17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млн.руб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(10%)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ООО «СПЕЦИАЛИЗИРОВАННАЯ СТРОИТЕЛЬНАЯ КОМПАНИЯ ГАЗРЕГИОН»-10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млн.руб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(6%)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ООО «УТТИСТ-БУРСЕРВИС»-19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млн.руб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(11%)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ООО «БУРЭНЕРГО» - 9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млн.руб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(5%)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ООО «КРАСНОДАРГАЗСТРОЙ»-8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млн.руб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(4%)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499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8" y="0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3" name="Содержимое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652284" y="880949"/>
          <a:ext cx="12868274" cy="6550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76" name="Номер слайда 2"/>
          <p:cNvSpPr txBox="1">
            <a:spLocks noGrp="1"/>
          </p:cNvSpPr>
          <p:nvPr/>
        </p:nvSpPr>
        <p:spPr bwMode="auto">
          <a:xfrm>
            <a:off x="9872663" y="6111876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96041E-F359-4D56-9B8E-383D98AD5FF1}" type="slidenum"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A7A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A7A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2228" y="1"/>
            <a:ext cx="5780695" cy="492368"/>
            <a:chOff x="0" y="0"/>
            <a:chExt cx="5485703" cy="46166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0"/>
              <a:ext cx="5485703" cy="46166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13522" y="13522"/>
              <a:ext cx="5458659" cy="4346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БЮДЖЕТ МО «ЖИГАЛОВСКИЙ РАЙОН»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5225" y="394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8" name="Прямоугольник 17"/>
          <p:cNvSpPr/>
          <p:nvPr/>
        </p:nvSpPr>
        <p:spPr>
          <a:xfrm flipH="1">
            <a:off x="562130" y="2181225"/>
            <a:ext cx="2505682" cy="24929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2700">
                  <a:solidFill>
                    <a:srgbClr val="36AFCE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177800">
                    <a:srgbClr val="36AFCE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ВСЕГО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2700">
                  <a:solidFill>
                    <a:srgbClr val="36AFCE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177800">
                    <a:srgbClr val="36AFCE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2020 г.</a:t>
            </a:r>
            <a:r>
              <a:rPr kumimoji="0" lang="ru-RU" sz="4000" b="1" i="0" u="none" strike="noStrike" kern="1200" cap="none" spc="0" normalizeH="0" baseline="0" noProof="0" dirty="0" smtClean="0">
                <a:ln w="12700">
                  <a:solidFill>
                    <a:srgbClr val="36AFCE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177800">
                    <a:srgbClr val="36AFCE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2700">
                  <a:solidFill>
                    <a:srgbClr val="36AFCE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36AFCE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842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2700">
                  <a:solidFill>
                    <a:srgbClr val="36AFCE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177800">
                    <a:srgbClr val="36AFCE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 w="12700">
                  <a:solidFill>
                    <a:srgbClr val="36AFCE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177800">
                    <a:srgbClr val="36AFCE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МЛН.РУБ.</a:t>
            </a:r>
            <a:endParaRPr kumimoji="0" lang="ru-RU" sz="2000" b="1" i="0" u="none" strike="noStrike" kern="1200" cap="none" spc="0" normalizeH="0" baseline="0" noProof="0" dirty="0">
              <a:ln w="12700">
                <a:solidFill>
                  <a:srgbClr val="36AFCE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>
                <a:innerShdw blurRad="177800">
                  <a:srgbClr val="36AFCE">
                    <a:lumMod val="50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3855" y="557784"/>
            <a:ext cx="100723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 w="9000" cmpd="sng">
                  <a:solidFill>
                    <a:srgbClr val="1D6FA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1D6FA9">
                        <a:shade val="20000"/>
                        <a:satMod val="245000"/>
                      </a:srgbClr>
                    </a:gs>
                    <a:gs pos="43000">
                      <a:srgbClr val="1D6FA9">
                        <a:satMod val="255000"/>
                      </a:srgbClr>
                    </a:gs>
                    <a:gs pos="48000">
                      <a:srgbClr val="1D6FA9">
                        <a:shade val="85000"/>
                        <a:satMod val="255000"/>
                      </a:srgbClr>
                    </a:gs>
                    <a:gs pos="100000">
                      <a:srgbClr val="1D6FA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СТРУКТУРА ДОХОДОВ В 2020 ГОДУ, МЛН.РУБ.</a:t>
            </a:r>
            <a:endParaRPr kumimoji="0" lang="ru-RU" sz="3600" b="1" i="0" u="none" strike="noStrike" kern="1200" cap="all" spc="0" normalizeH="0" baseline="0" noProof="0" dirty="0">
              <a:ln w="9000" cmpd="sng">
                <a:solidFill>
                  <a:srgbClr val="1D6FA9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1D6FA9">
                      <a:shade val="20000"/>
                      <a:satMod val="245000"/>
                    </a:srgbClr>
                  </a:gs>
                  <a:gs pos="43000">
                    <a:srgbClr val="1D6FA9">
                      <a:satMod val="255000"/>
                    </a:srgbClr>
                  </a:gs>
                  <a:gs pos="48000">
                    <a:srgbClr val="1D6FA9">
                      <a:shade val="85000"/>
                      <a:satMod val="255000"/>
                    </a:srgbClr>
                  </a:gs>
                  <a:gs pos="100000">
                    <a:srgbClr val="1D6FA9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17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8" y="-4573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-640261" y="114300"/>
          <a:ext cx="12535044" cy="6294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79228" y="4584957"/>
            <a:ext cx="442364" cy="409074"/>
          </a:xfrm>
          <a:prstGeom prst="rect">
            <a:avLst/>
          </a:prstGeom>
          <a:solidFill>
            <a:srgbClr val="00B0F0"/>
          </a:solidFill>
          <a:ln w="1270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 flipH="1">
            <a:off x="1111622" y="4584957"/>
            <a:ext cx="1181019" cy="36933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2019 год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79228" y="5400755"/>
            <a:ext cx="442363" cy="419116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111622" y="5400755"/>
            <a:ext cx="1181022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2020 год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3" name="Line 14"/>
          <p:cNvSpPr>
            <a:spLocks noChangeShapeType="1"/>
          </p:cNvSpPr>
          <p:nvPr/>
        </p:nvSpPr>
        <p:spPr bwMode="auto">
          <a:xfrm flipV="1">
            <a:off x="7016873" y="4954289"/>
            <a:ext cx="428625" cy="2696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4" name="AutoShape 15"/>
          <p:cNvSpPr>
            <a:spLocks noChangeArrowheads="1"/>
          </p:cNvSpPr>
          <p:nvPr/>
        </p:nvSpPr>
        <p:spPr bwMode="auto">
          <a:xfrm>
            <a:off x="2895600" y="1038225"/>
            <a:ext cx="1585335" cy="682584"/>
          </a:xfrm>
          <a:prstGeom prst="wedgeRectCallout">
            <a:avLst>
              <a:gd name="adj1" fmla="val 40867"/>
              <a:gd name="adj2" fmla="val 89876"/>
            </a:avLst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ПРИРОСТ</a:t>
            </a: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</a:t>
            </a:r>
            <a:r>
              <a:rPr kumimoji="0" lang="ru-RU" alt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</a:t>
            </a: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6" name="Line 17"/>
          <p:cNvSpPr>
            <a:spLocks noChangeShapeType="1"/>
          </p:cNvSpPr>
          <p:nvPr/>
        </p:nvSpPr>
        <p:spPr bwMode="auto">
          <a:xfrm flipV="1">
            <a:off x="4184275" y="1987634"/>
            <a:ext cx="328475" cy="11048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5832628" y="0"/>
          <a:ext cx="6359371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7" y="0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9" name="Прямоугольник 8"/>
          <p:cNvSpPr/>
          <p:nvPr/>
        </p:nvSpPr>
        <p:spPr>
          <a:xfrm flipH="1">
            <a:off x="321931" y="1457907"/>
            <a:ext cx="2086582" cy="24929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2700">
                  <a:solidFill>
                    <a:srgbClr val="36AFCE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177800">
                    <a:srgbClr val="36AFCE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ВСЕГО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2700">
                  <a:solidFill>
                    <a:srgbClr val="36AFCE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177800">
                    <a:srgbClr val="36AFCE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2020 г.</a:t>
            </a:r>
            <a:r>
              <a:rPr kumimoji="0" lang="ru-RU" sz="4000" b="1" i="0" u="none" strike="noStrike" kern="1200" cap="none" spc="0" normalizeH="0" baseline="0" noProof="0" dirty="0" smtClean="0">
                <a:ln w="12700">
                  <a:solidFill>
                    <a:srgbClr val="36AFCE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177800">
                    <a:srgbClr val="36AFCE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2700">
                  <a:solidFill>
                    <a:srgbClr val="36AFCE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36AFCE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839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2700">
                  <a:solidFill>
                    <a:srgbClr val="36AFCE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177800">
                    <a:srgbClr val="36AFCE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 w="12700">
                  <a:solidFill>
                    <a:srgbClr val="36AFCE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177800">
                    <a:srgbClr val="36AFCE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МЛН.РУБ.</a:t>
            </a:r>
            <a:endParaRPr kumimoji="0" lang="ru-RU" sz="2000" b="1" i="0" u="none" strike="noStrike" kern="1200" cap="none" spc="0" normalizeH="0" baseline="0" noProof="0" dirty="0">
              <a:ln w="12700">
                <a:solidFill>
                  <a:srgbClr val="36AFCE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>
                <a:innerShdw blurRad="177800">
                  <a:srgbClr val="36AFCE">
                    <a:lumMod val="50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78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colorTemperature colorTemp="4700"/>
                    </a14:imgEffect>
                    <a14:imgEffect>
                      <a14:saturation sa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8" y="-4573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-640261" y="114300"/>
          <a:ext cx="12535044" cy="6294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79228" y="4584957"/>
            <a:ext cx="442364" cy="409074"/>
          </a:xfrm>
          <a:prstGeom prst="rect">
            <a:avLst/>
          </a:prstGeom>
          <a:solidFill>
            <a:srgbClr val="00B0F0"/>
          </a:solidFill>
          <a:ln w="1270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 flipH="1">
            <a:off x="1111622" y="4584957"/>
            <a:ext cx="1181019" cy="36933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2019 год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79228" y="5400755"/>
            <a:ext cx="442363" cy="419116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111622" y="5400755"/>
            <a:ext cx="1181022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2020 год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3" name="Line 14"/>
          <p:cNvSpPr>
            <a:spLocks noChangeShapeType="1"/>
          </p:cNvSpPr>
          <p:nvPr/>
        </p:nvSpPr>
        <p:spPr bwMode="auto">
          <a:xfrm flipV="1">
            <a:off x="9036173" y="4584957"/>
            <a:ext cx="803152" cy="2696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4" name="AutoShape 15"/>
          <p:cNvSpPr>
            <a:spLocks noChangeArrowheads="1"/>
          </p:cNvSpPr>
          <p:nvPr/>
        </p:nvSpPr>
        <p:spPr bwMode="auto">
          <a:xfrm>
            <a:off x="2838450" y="1102327"/>
            <a:ext cx="1699635" cy="711159"/>
          </a:xfrm>
          <a:prstGeom prst="wedgeRectCallout">
            <a:avLst>
              <a:gd name="adj1" fmla="val 83647"/>
              <a:gd name="adj2" fmla="val 61637"/>
            </a:avLst>
          </a:prstGeom>
          <a:ln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ПРИРОСТ</a:t>
            </a: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97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</a:t>
            </a:r>
            <a:r>
              <a:rPr kumimoji="0" lang="ru-RU" alt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</a:t>
            </a: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6" name="Line 17"/>
          <p:cNvSpPr>
            <a:spLocks noChangeShapeType="1"/>
          </p:cNvSpPr>
          <p:nvPr/>
        </p:nvSpPr>
        <p:spPr bwMode="auto">
          <a:xfrm flipV="1">
            <a:off x="4687274" y="1701759"/>
            <a:ext cx="798000" cy="36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5832628" y="0"/>
          <a:ext cx="6359371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7" y="0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9" name="Прямоугольник 8"/>
          <p:cNvSpPr/>
          <p:nvPr/>
        </p:nvSpPr>
        <p:spPr>
          <a:xfrm flipH="1">
            <a:off x="321931" y="1457907"/>
            <a:ext cx="2086582" cy="24929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2700">
                  <a:solidFill>
                    <a:srgbClr val="36AFCE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177800">
                    <a:srgbClr val="36AFCE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ВСЕГО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2700">
                  <a:solidFill>
                    <a:srgbClr val="36AFCE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177800">
                    <a:srgbClr val="36AFCE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2020 г.</a:t>
            </a:r>
            <a:r>
              <a:rPr kumimoji="0" lang="ru-RU" sz="4000" b="1" i="0" u="none" strike="noStrike" kern="1200" cap="none" spc="0" normalizeH="0" baseline="0" noProof="0" dirty="0" smtClean="0">
                <a:ln w="12700">
                  <a:solidFill>
                    <a:srgbClr val="36AFCE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177800">
                    <a:srgbClr val="36AFCE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2700">
                  <a:solidFill>
                    <a:srgbClr val="36AFCE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36AFCE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839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2700">
                  <a:solidFill>
                    <a:srgbClr val="36AFCE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177800">
                    <a:srgbClr val="36AFCE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 w="12700">
                  <a:solidFill>
                    <a:srgbClr val="36AFCE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177800">
                    <a:srgbClr val="36AFCE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МЛН.РУБ.</a:t>
            </a:r>
            <a:endParaRPr kumimoji="0" lang="ru-RU" sz="2000" b="1" i="0" u="none" strike="noStrike" kern="1200" cap="none" spc="0" normalizeH="0" baseline="0" noProof="0" dirty="0">
              <a:ln w="12700">
                <a:solidFill>
                  <a:srgbClr val="36AFCE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>
                <a:innerShdw blurRad="177800">
                  <a:srgbClr val="36AFCE">
                    <a:lumMod val="50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29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703512" y="188641"/>
            <a:ext cx="8784976" cy="108012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100" dirty="0"/>
              <a:t>Численность населения (чел.)</a:t>
            </a: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954813"/>
              </p:ext>
            </p:extLst>
          </p:nvPr>
        </p:nvGraphicFramePr>
        <p:xfrm>
          <a:off x="2279650" y="1268414"/>
          <a:ext cx="7848600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8" y="-4573"/>
            <a:ext cx="1216977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>
            <a:bevelT w="114300" prst="hardEdge"/>
            <a:bevelB w="139700" h="139700" prst="divot"/>
          </a:sp3d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228599" y="114300"/>
          <a:ext cx="11696701" cy="644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Схема 1"/>
          <p:cNvGraphicFramePr/>
          <p:nvPr>
            <p:extLst/>
          </p:nvPr>
        </p:nvGraphicFramePr>
        <p:xfrm>
          <a:off x="5832628" y="0"/>
          <a:ext cx="6359371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7" y="0"/>
            <a:ext cx="1346775" cy="92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TextBox 1"/>
          <p:cNvSpPr txBox="1"/>
          <p:nvPr/>
        </p:nvSpPr>
        <p:spPr>
          <a:xfrm>
            <a:off x="2800350" y="3262502"/>
            <a:ext cx="571500" cy="48577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4238625" y="3067050"/>
            <a:ext cx="638175" cy="51930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482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1181" y="3318918"/>
            <a:ext cx="34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32628" y="2254927"/>
            <a:ext cx="727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704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69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376" y="188641"/>
            <a:ext cx="11305256" cy="1335505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«Социальная политика»: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социально-значимых заболеваний»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56040" y="1700808"/>
            <a:ext cx="5328592" cy="4158952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акции «Красная ленточка», посвященная Всемирному дню борьбы со СПИДом;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листовок, памяток по профилактике туберкулеза;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мероприятий, лекториев, презентаций (родительские собрания, классные часы, встречи с активами и т.д.)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416" y="1700808"/>
            <a:ext cx="4968552" cy="41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9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188640"/>
            <a:ext cx="10945216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«Медицинские кадры»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464" y="1196752"/>
            <a:ext cx="3456384" cy="5198326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231904" y="1412776"/>
            <a:ext cx="6552728" cy="46085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выплаты врачам и среднему мед. персоналу (2020 г. – 300 тыс. руб. врачам и 50 тыс. руб. – фельдшеру);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мер материального стимулирования жителям, заключивших договор о целевом обучении по образовательным программам средне-специального и высшего образования по направлению  «Медицина».</a:t>
            </a:r>
          </a:p>
          <a:p>
            <a:pPr marL="46037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10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260648"/>
            <a:ext cx="11089232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«Старшее поколение»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735960" y="1556792"/>
            <a:ext cx="5760640" cy="4568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Поздравление юбиляров, организация торжественных приемов в честь памятных дат;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сборника «Планета пожилых людей»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456" y="1403648"/>
            <a:ext cx="3960440" cy="516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5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260648"/>
            <a:ext cx="1173730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Жигаловская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общественная организация по оказанию помощи незащищенным слоям населения и духовно – нравственному воспитанию общества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«Живи сердцем»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COMPEM\Downloads\IMG-20210211-WA0019.jpg"/>
          <p:cNvPicPr>
            <a:picLocks noGrp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3" r="-54690"/>
          <a:stretch/>
        </p:blipFill>
        <p:spPr bwMode="auto">
          <a:xfrm>
            <a:off x="839416" y="1942655"/>
            <a:ext cx="7344816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663952" y="1916832"/>
            <a:ext cx="62646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волонтерского движения;</a:t>
            </a:r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акциях патриотической и профилактической направленности;</a:t>
            </a:r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регионального конкурса с проектом фестиваль национальных культур «Родословие»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60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75444"/>
            <a:ext cx="117373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социально-ориентированных некоммерческих организаций»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D:\11.01.2020 ТЗ Дет Библиотека\IMG_5473.JPG"/>
          <p:cNvPicPr>
            <a:picLocks noGrp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4070" y="1772816"/>
            <a:ext cx="4421850" cy="43401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879976" y="2530753"/>
            <a:ext cx="5263100" cy="374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«Школы выходного дня»;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«День рождение у тебя дома»;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Консультативная, правовая помощь семьям с детьми-инвалидами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91944" y="1594941"/>
            <a:ext cx="6096000" cy="7589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6000"/>
              </a:lnSpc>
              <a:spcAft>
                <a:spcPts val="800"/>
              </a:spcAft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Жигаловская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районная общественная организация родителей детей-инвалидов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«СВОЁ КРЫЛО»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7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3352" y="277814"/>
            <a:ext cx="11593288" cy="1139825"/>
          </a:xfrm>
        </p:spPr>
        <p:txBody>
          <a:bodyPr/>
          <a:lstStyle/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рассмотренных  материалов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784375"/>
              </p:ext>
            </p:extLst>
          </p:nvPr>
        </p:nvGraphicFramePr>
        <p:xfrm>
          <a:off x="1379476" y="1196752"/>
          <a:ext cx="9433048" cy="5290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295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63352" y="188640"/>
            <a:ext cx="11521280" cy="1139825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семей и  несовершеннолетних,  состоящих  на учете в Банке данных семей Иркутской области,  находящихся в социально-опасном положении,  а также снятых с учета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339994"/>
              </p:ext>
            </p:extLst>
          </p:nvPr>
        </p:nvGraphicFramePr>
        <p:xfrm>
          <a:off x="1487488" y="1122930"/>
          <a:ext cx="9403456" cy="5497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036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1139825"/>
          </a:xfrm>
        </p:spPr>
        <p:txBody>
          <a:bodyPr/>
          <a:lstStyle/>
          <a:p>
            <a:pPr algn="ctr" eaLnBrk="1" hangingPunct="1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несовершеннолетних, совершивших преступления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33053"/>
              </p:ext>
            </p:extLst>
          </p:nvPr>
        </p:nvGraphicFramePr>
        <p:xfrm>
          <a:off x="2279650" y="1268414"/>
          <a:ext cx="7848600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704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188640"/>
            <a:ext cx="11017224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семейной политики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27448" y="1556792"/>
            <a:ext cx="3553166" cy="473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231905" y="1690688"/>
            <a:ext cx="6051138" cy="46186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районных конкурсов «Что скрывает ночь?», «Стиль жизни – здоровье! 2020», «Капелькой добра согреем душу»; «Сказка на окне»;</a:t>
            </a:r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Экскурсии, тренинги, эстафеты, игровые программы для несовершеннолетних, состоящих на профилактическом учете;</a:t>
            </a:r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пожарных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извещетелей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ремонт электропроводки для семей, находящихся в трудной жизненной ситуации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69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703512" y="188641"/>
            <a:ext cx="8784976" cy="108012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100" dirty="0"/>
              <a:t>Миграционная убыль населения (чел.)</a:t>
            </a: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701473"/>
              </p:ext>
            </p:extLst>
          </p:nvPr>
        </p:nvGraphicFramePr>
        <p:xfrm>
          <a:off x="2279576" y="1124745"/>
          <a:ext cx="7848600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747" y="188640"/>
            <a:ext cx="12195747" cy="1143000"/>
          </a:xfrm>
        </p:spPr>
        <p:txBody>
          <a:bodyPr/>
          <a:lstStyle/>
          <a:p>
            <a:pPr algn="ctr"/>
            <a:r>
              <a:rPr lang="ru-RU" sz="4000" dirty="0"/>
              <a:t>Фельдшерско-акушерский пункт</a:t>
            </a:r>
            <a:br>
              <a:rPr lang="ru-RU" sz="4000" dirty="0"/>
            </a:br>
            <a:r>
              <a:rPr lang="ru-RU" sz="4000" dirty="0">
                <a:effectLst/>
              </a:rPr>
              <a:t>в д. Нижняя слобода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698" y="1556792"/>
            <a:ext cx="7704856" cy="512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12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47919044"/>
              </p:ext>
            </p:extLst>
          </p:nvPr>
        </p:nvGraphicFramePr>
        <p:xfrm>
          <a:off x="335359" y="485197"/>
          <a:ext cx="11665296" cy="5905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5263">
                  <a:extLst>
                    <a:ext uri="{9D8B030D-6E8A-4147-A177-3AD203B41FA5}">
                      <a16:colId xmlns:a16="http://schemas.microsoft.com/office/drawing/2014/main" val="336793705"/>
                    </a:ext>
                  </a:extLst>
                </a:gridCol>
                <a:gridCol w="1270302">
                  <a:extLst>
                    <a:ext uri="{9D8B030D-6E8A-4147-A177-3AD203B41FA5}">
                      <a16:colId xmlns:a16="http://schemas.microsoft.com/office/drawing/2014/main" val="4190319039"/>
                    </a:ext>
                  </a:extLst>
                </a:gridCol>
                <a:gridCol w="1270302">
                  <a:extLst>
                    <a:ext uri="{9D8B030D-6E8A-4147-A177-3AD203B41FA5}">
                      <a16:colId xmlns:a16="http://schemas.microsoft.com/office/drawing/2014/main" val="263337548"/>
                    </a:ext>
                  </a:extLst>
                </a:gridCol>
                <a:gridCol w="1270302">
                  <a:extLst>
                    <a:ext uri="{9D8B030D-6E8A-4147-A177-3AD203B41FA5}">
                      <a16:colId xmlns:a16="http://schemas.microsoft.com/office/drawing/2014/main" val="2990546970"/>
                    </a:ext>
                  </a:extLst>
                </a:gridCol>
                <a:gridCol w="1270302">
                  <a:extLst>
                    <a:ext uri="{9D8B030D-6E8A-4147-A177-3AD203B41FA5}">
                      <a16:colId xmlns:a16="http://schemas.microsoft.com/office/drawing/2014/main" val="485453803"/>
                    </a:ext>
                  </a:extLst>
                </a:gridCol>
                <a:gridCol w="1384433">
                  <a:extLst>
                    <a:ext uri="{9D8B030D-6E8A-4147-A177-3AD203B41FA5}">
                      <a16:colId xmlns:a16="http://schemas.microsoft.com/office/drawing/2014/main" val="1710713700"/>
                    </a:ext>
                  </a:extLst>
                </a:gridCol>
                <a:gridCol w="1174392">
                  <a:extLst>
                    <a:ext uri="{9D8B030D-6E8A-4147-A177-3AD203B41FA5}">
                      <a16:colId xmlns:a16="http://schemas.microsoft.com/office/drawing/2014/main" val="3814937688"/>
                    </a:ext>
                  </a:extLst>
                </a:gridCol>
              </a:tblGrid>
              <a:tr h="6734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год, 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год, 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год, 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876171"/>
                  </a:ext>
                </a:extLst>
              </a:tr>
              <a:tr h="711308"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Объем финансирования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Исполнение за отчетный период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Объем финансирования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Исполнение за отчетный период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Объем финансирования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Исполнение за отчетный период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928304"/>
                  </a:ext>
                </a:extLst>
              </a:tr>
              <a:tr h="47762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Программа «Развитие образования»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448 912,3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441 891,5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559 917,4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492 262,6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607 903,7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597 951,1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619026"/>
                  </a:ext>
                </a:extLst>
              </a:tr>
              <a:tr h="805687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Подпрограмма</a:t>
                      </a:r>
                      <a:r>
                        <a:rPr lang="ru-RU" sz="1600" b="1" baseline="0" dirty="0" smtClean="0"/>
                        <a:t> «Развитие системы дошкольного, общего и дополнительного образования»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418 904,1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413 157,7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522 620,7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455 190,2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564 830,5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554 997,9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937899"/>
                  </a:ext>
                </a:extLst>
              </a:tr>
              <a:tr h="47762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Подпрограмма «Одаренные</a:t>
                      </a:r>
                      <a:r>
                        <a:rPr lang="ru-RU" sz="1600" b="1" baseline="0" dirty="0" smtClean="0"/>
                        <a:t> дети»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801,3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723,1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934,4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899,1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522,9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522,9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049608"/>
                  </a:ext>
                </a:extLst>
              </a:tr>
              <a:tr h="756247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Подпрограмма « Организация</a:t>
                      </a:r>
                      <a:r>
                        <a:rPr lang="ru-RU" sz="1600" b="1" baseline="0" dirty="0" smtClean="0"/>
                        <a:t> летних каникул детей в Жигаловском районе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2 180,1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2 180,1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2 597,7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2 597,7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478,5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476,9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096724"/>
                  </a:ext>
                </a:extLst>
              </a:tr>
              <a:tr h="198591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«Обеспечение реализации муниципальной программы и прочие мероприятия в области образования»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27 026,8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25 830,6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33 764,6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33 575,6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42 071,9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41 953,6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792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4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014538" y="1643063"/>
          <a:ext cx="9601200" cy="331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7942"/>
            <a:ext cx="11263745" cy="662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05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260648"/>
            <a:ext cx="11737304" cy="599533"/>
          </a:xfrm>
        </p:spPr>
        <p:txBody>
          <a:bodyPr>
            <a:noAutofit/>
          </a:bodyPr>
          <a:lstStyle/>
          <a:p>
            <a:r>
              <a:rPr lang="ru-RU" sz="4000" b="1" dirty="0"/>
              <a:t>Укрепление материально-технической базы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91344" y="1340769"/>
            <a:ext cx="11737304" cy="720079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Обновление мебели, мягкого инвентаря (Тимошинская школа, МКОУ Рудовская СОШ, Чиканская средняя школа)-1 255,7 тыс. рублей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2218" y="2991351"/>
            <a:ext cx="2325139" cy="28845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900" y="2915997"/>
            <a:ext cx="2276418" cy="30352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1" y="3265670"/>
            <a:ext cx="4567246" cy="219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12192000" cy="59953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Создание условий для качественного функционирования организаций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66355" y="2086495"/>
            <a:ext cx="5993741" cy="378937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Установка котельных </a:t>
            </a:r>
          </a:p>
          <a:p>
            <a:pPr marL="0" indent="0" algn="just">
              <a:buNone/>
            </a:pPr>
            <a:r>
              <a:rPr lang="ru-RU" sz="3200" b="1" dirty="0" smtClean="0"/>
              <a:t>в </a:t>
            </a:r>
            <a:r>
              <a:rPr lang="ru-RU" sz="3200" b="1" dirty="0" err="1" smtClean="0"/>
              <a:t>Нижнеслободской</a:t>
            </a:r>
            <a:endParaRPr lang="ru-RU" sz="3200" b="1" dirty="0" smtClean="0"/>
          </a:p>
          <a:p>
            <a:pPr marL="0" indent="0" algn="just">
              <a:buNone/>
            </a:pPr>
            <a:r>
              <a:rPr lang="ru-RU" dirty="0" smtClean="0"/>
              <a:t> начальной школе и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sz="3200" b="1" dirty="0" err="1" smtClean="0"/>
              <a:t>Воробьевской</a:t>
            </a:r>
            <a:r>
              <a:rPr lang="ru-RU" sz="3200" b="1" dirty="0" smtClean="0"/>
              <a:t> </a:t>
            </a:r>
          </a:p>
          <a:p>
            <a:pPr marL="0" indent="0" algn="just">
              <a:buNone/>
            </a:pPr>
            <a:r>
              <a:rPr lang="ru-RU" dirty="0" smtClean="0"/>
              <a:t>начальной школе -</a:t>
            </a:r>
            <a:r>
              <a:rPr lang="ru-RU" sz="2800" b="1" dirty="0" smtClean="0"/>
              <a:t>7 459,2 тыс. руб.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104" y="1988840"/>
            <a:ext cx="4452531" cy="367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7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12192000" cy="59953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Создание условий для качественного функционирования организаций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" y="1844824"/>
            <a:ext cx="12191999" cy="33439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Приобретение </a:t>
            </a:r>
            <a:r>
              <a:rPr lang="ru-RU" b="1" dirty="0" smtClean="0"/>
              <a:t> </a:t>
            </a:r>
            <a:r>
              <a:rPr lang="ru-RU" sz="2800" b="1" dirty="0" smtClean="0"/>
              <a:t>ассенизаторской</a:t>
            </a:r>
            <a:r>
              <a:rPr lang="ru-RU" b="1" dirty="0" smtClean="0"/>
              <a:t> машины Камаз-3 995,5 </a:t>
            </a:r>
            <a:r>
              <a:rPr lang="ru-RU" b="1" dirty="0" err="1" smtClean="0"/>
              <a:t>тыс.рублей</a:t>
            </a: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5720" y="2636912"/>
            <a:ext cx="5493996" cy="338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12192000" cy="59953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Создание условий для дистанционного и электронного обучения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9336" y="1772816"/>
            <a:ext cx="12192000" cy="112648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Приобретение оргтехники (Жигаловская СОШ №1,СОШ №2,МКОУ Рудовская СОШ, Знаменская средняя школа, Дальнезакорская средняя школа, Чиканская средняя школа</a:t>
            </a:r>
            <a:r>
              <a:rPr lang="ru-RU" b="1" dirty="0" smtClean="0"/>
              <a:t>)-</a:t>
            </a:r>
            <a:r>
              <a:rPr lang="ru-RU" sz="2800" b="1" dirty="0" smtClean="0"/>
              <a:t>3 646,4 тыс. рублей</a:t>
            </a:r>
            <a:endParaRPr lang="ru-RU" sz="2800" b="1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5673" y="3285605"/>
            <a:ext cx="3685309" cy="27639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591" y="3285605"/>
            <a:ext cx="3685307" cy="276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12192000" cy="59953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Создание условий для дистанционного и электронного обучения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844824"/>
            <a:ext cx="12192000" cy="1054473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/>
              <a:t>Приобретение </a:t>
            </a:r>
            <a:r>
              <a:rPr lang="ru-RU" sz="2000" b="1" dirty="0" smtClean="0"/>
              <a:t>оргтехники(</a:t>
            </a:r>
            <a:r>
              <a:rPr lang="ru-RU" sz="2000" b="1" dirty="0" err="1" smtClean="0"/>
              <a:t>Тимошинская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школа,Усть-Илгинская</a:t>
            </a:r>
            <a:r>
              <a:rPr lang="ru-RU" sz="2000" b="1" dirty="0" smtClean="0"/>
              <a:t> </a:t>
            </a:r>
            <a:r>
              <a:rPr lang="ru-RU" sz="2000" b="1" dirty="0"/>
              <a:t>школа, Петровская </a:t>
            </a:r>
            <a:r>
              <a:rPr lang="ru-RU" sz="2000" b="1" dirty="0" err="1" smtClean="0"/>
              <a:t>школа,Лукиновская</a:t>
            </a:r>
            <a:r>
              <a:rPr lang="ru-RU" sz="2000" b="1" dirty="0" smtClean="0"/>
              <a:t> </a:t>
            </a:r>
            <a:r>
              <a:rPr lang="ru-RU" sz="2000" b="1" dirty="0"/>
              <a:t>школа</a:t>
            </a:r>
            <a:r>
              <a:rPr lang="ru-RU" sz="2000" b="1" dirty="0" smtClean="0"/>
              <a:t>)-</a:t>
            </a:r>
            <a:r>
              <a:rPr lang="ru-RU" b="1" dirty="0" smtClean="0"/>
              <a:t>1 814,8 тыс. руб.(Местный Бюджет-109 </a:t>
            </a:r>
            <a:r>
              <a:rPr lang="ru-RU" b="1" dirty="0" err="1" smtClean="0"/>
              <a:t>тыс.руб</a:t>
            </a:r>
            <a:r>
              <a:rPr lang="ru-RU" b="1" dirty="0" smtClean="0"/>
              <a:t>)</a:t>
            </a:r>
            <a:endParaRPr lang="ru-RU" b="1" dirty="0"/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6532" y="2955176"/>
            <a:ext cx="3914944" cy="30465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8088" y="2955176"/>
            <a:ext cx="2834639" cy="304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12192000" cy="59953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Муниципальный проект  «Современная школа»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495178"/>
            <a:ext cx="12192000" cy="10588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/>
              <a:t>Открытие Центра </a:t>
            </a:r>
            <a:r>
              <a:rPr lang="ru-RU" b="1" dirty="0"/>
              <a:t>образования цифрового и гуманитарного </a:t>
            </a:r>
            <a:r>
              <a:rPr lang="ru-RU" b="1" dirty="0" smtClean="0"/>
              <a:t>профиля</a:t>
            </a:r>
          </a:p>
          <a:p>
            <a:pPr marL="0" indent="0" algn="ctr">
              <a:buNone/>
            </a:pPr>
            <a:r>
              <a:rPr lang="ru-RU" b="1" dirty="0" smtClean="0"/>
              <a:t> «Точка роста» -местный бюджет-120 тыс. рублей, областной бюджет-828 тыс. </a:t>
            </a:r>
            <a:r>
              <a:rPr lang="ru-RU" b="1" dirty="0"/>
              <a:t>руб.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432" y="2780928"/>
            <a:ext cx="4315421" cy="28697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292" y="2780928"/>
            <a:ext cx="4315421" cy="286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1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640" y="332656"/>
            <a:ext cx="12199640" cy="83004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Конкурс «Учитель года», «Воспитатель года»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176120" y="1674606"/>
            <a:ext cx="4752528" cy="3318936"/>
          </a:xfrm>
        </p:spPr>
        <p:txBody>
          <a:bodyPr/>
          <a:lstStyle/>
          <a:p>
            <a:pPr marL="0" indent="0" algn="r">
              <a:buNone/>
            </a:pPr>
            <a:r>
              <a:rPr lang="ru-RU" b="1" dirty="0" smtClean="0"/>
              <a:t>«Учитель и Воспитатель года -2020 г»- </a:t>
            </a:r>
            <a:r>
              <a:rPr lang="ru-RU" b="1" dirty="0" smtClean="0">
                <a:solidFill>
                  <a:srgbClr val="FF0000"/>
                </a:solidFill>
              </a:rPr>
              <a:t>70 </a:t>
            </a:r>
            <a:r>
              <a:rPr lang="ru-RU" b="1" dirty="0" err="1" smtClean="0">
                <a:solidFill>
                  <a:srgbClr val="FF0000"/>
                </a:solidFill>
              </a:rPr>
              <a:t>тыс.руб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</a:p>
          <a:p>
            <a:pPr marL="0" indent="0" algn="r">
              <a:buNone/>
            </a:pPr>
            <a:endParaRPr lang="ru-RU" b="1" dirty="0" smtClean="0"/>
          </a:p>
          <a:p>
            <a:pPr marL="0" indent="0" algn="r">
              <a:buNone/>
            </a:pPr>
            <a:r>
              <a:rPr lang="ru-RU" b="1" dirty="0" smtClean="0"/>
              <a:t>ООО </a:t>
            </a:r>
            <a:r>
              <a:rPr lang="ru-RU" b="1" dirty="0"/>
              <a:t>«Леспромсевер»  </a:t>
            </a:r>
            <a:endParaRPr lang="ru-RU" b="1" dirty="0" smtClean="0"/>
          </a:p>
          <a:p>
            <a:pPr marL="0" indent="0" algn="r">
              <a:buNone/>
            </a:pPr>
            <a:r>
              <a:rPr lang="ru-RU" b="1" dirty="0" smtClean="0"/>
              <a:t>Горбунов </a:t>
            </a:r>
            <a:r>
              <a:rPr lang="ru-RU" b="1" dirty="0"/>
              <a:t>В.В.</a:t>
            </a:r>
          </a:p>
          <a:p>
            <a:pPr marL="0" indent="0" algn="r">
              <a:buNone/>
            </a:pPr>
            <a:r>
              <a:rPr lang="ru-RU" b="1" dirty="0" smtClean="0"/>
              <a:t>(Приобретены 2 путевки для победителей)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408" y="1665081"/>
            <a:ext cx="2645241" cy="3318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8807" y="1672425"/>
            <a:ext cx="2485506" cy="3323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0371" y="5085184"/>
            <a:ext cx="2879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Осинцева Анна Петровна</a:t>
            </a:r>
          </a:p>
          <a:p>
            <a:pPr algn="ctr"/>
            <a:r>
              <a:rPr lang="ru-RU" b="1" dirty="0" err="1" smtClean="0"/>
              <a:t>Жигаловская</a:t>
            </a:r>
            <a:r>
              <a:rPr lang="ru-RU" b="1" dirty="0" smtClean="0"/>
              <a:t> СОШ №1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58471" y="5085184"/>
            <a:ext cx="3126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Данилина Анна Николаевна</a:t>
            </a:r>
          </a:p>
          <a:p>
            <a:pPr algn="ctr"/>
            <a:r>
              <a:rPr lang="ru-RU" b="1" dirty="0" smtClean="0"/>
              <a:t>Детский сад №7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273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703512" y="188641"/>
            <a:ext cx="8784976" cy="108012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/>
              <a:t>Выручка от реализации продукции, работы, услуг (млн. руб.)</a:t>
            </a: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564564"/>
              </p:ext>
            </p:extLst>
          </p:nvPr>
        </p:nvGraphicFramePr>
        <p:xfrm>
          <a:off x="2279650" y="1268414"/>
          <a:ext cx="7848600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7920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«Лучшая образовательная организация»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055" y="2238487"/>
            <a:ext cx="2722959" cy="3630613"/>
          </a:xfrm>
        </p:spPr>
      </p:pic>
      <p:sp>
        <p:nvSpPr>
          <p:cNvPr id="7" name="TextBox 6"/>
          <p:cNvSpPr txBox="1"/>
          <p:nvPr/>
        </p:nvSpPr>
        <p:spPr>
          <a:xfrm>
            <a:off x="5760720" y="4488873"/>
            <a:ext cx="1961803" cy="1138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0500" y="1435667"/>
            <a:ext cx="2340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</a:rPr>
              <a:t>Детский сад №3 «Колокольчик»</a:t>
            </a:r>
          </a:p>
          <a:p>
            <a:r>
              <a:rPr lang="ru-RU" sz="2000" b="1" dirty="0" smtClean="0">
                <a:solidFill>
                  <a:prstClr val="black"/>
                </a:solidFill>
              </a:rPr>
              <a:t>Руководитель Ларионова О.Н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9976" y="4404561"/>
            <a:ext cx="2507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prstClr val="black"/>
                </a:solidFill>
              </a:rPr>
              <a:t>Тутурская средняя школа</a:t>
            </a:r>
          </a:p>
          <a:p>
            <a:pPr algn="r"/>
            <a:r>
              <a:rPr lang="ru-RU" sz="2000" b="1" dirty="0" smtClean="0">
                <a:solidFill>
                  <a:prstClr val="black"/>
                </a:solidFill>
              </a:rPr>
              <a:t>Руководитель Спиридонова Л.М</a:t>
            </a:r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030" y="1438138"/>
            <a:ext cx="3211998" cy="4292332"/>
          </a:xfrm>
          <a:prstGeom prst="rect">
            <a:avLst/>
          </a:prstGeom>
        </p:spPr>
      </p:pic>
      <p:pic>
        <p:nvPicPr>
          <p:cNvPr id="10" name="Объект 3"/>
          <p:cNvPicPr>
            <a:picLocks noGrp="1" noChangeAspect="1"/>
          </p:cNvPicPr>
          <p:nvPr>
            <p:ph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2" y="1440609"/>
            <a:ext cx="3215542" cy="428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7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12192000" cy="59953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Муниципальный проект «</a:t>
            </a:r>
            <a:r>
              <a:rPr lang="ru-RU" sz="4000" b="1" dirty="0"/>
              <a:t>Учитель будущего»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67408" y="2276872"/>
            <a:ext cx="3906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СОШ №2 п.Жигалово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учитель английского языка и информатики Смирнов И.М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040" y="1652030"/>
            <a:ext cx="5263933" cy="3096343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3392" y="3501008"/>
            <a:ext cx="5192860" cy="28303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37903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260648"/>
            <a:ext cx="12000656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Муниципальный проект </a:t>
            </a:r>
            <a:br>
              <a:rPr lang="ru-RU" sz="2800" b="1" dirty="0" smtClean="0"/>
            </a:br>
            <a:r>
              <a:rPr lang="ru-RU" sz="2800" b="1" dirty="0" smtClean="0"/>
              <a:t>« Содействие занятости женщин- создание условий дошкольного образования для детей в возрасте до трёх лет»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877" y="2435631"/>
            <a:ext cx="4470294" cy="33482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1672" y="2435631"/>
            <a:ext cx="5387308" cy="3795059"/>
          </a:xfrm>
          <a:prstGeom prst="rect">
            <a:avLst/>
          </a:prstGeom>
        </p:spPr>
      </p:pic>
      <p:pic>
        <p:nvPicPr>
          <p:cNvPr id="6" name="Объект 3"/>
          <p:cNvPicPr>
            <a:picLocks noGrp="1" noChangeAspect="1"/>
          </p:cNvPicPr>
          <p:nvPr>
            <p:ph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4" y="2418466"/>
            <a:ext cx="5047124" cy="378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749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121920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Создание условий для обеспечения доступности </a:t>
            </a:r>
            <a:r>
              <a:rPr lang="ru-RU" sz="2800" b="1" dirty="0"/>
              <a:t>д</a:t>
            </a:r>
            <a:r>
              <a:rPr lang="ru-RU" sz="2800" b="1" dirty="0" smtClean="0"/>
              <a:t>ошкольного образования в соответствии с ФГОС ДО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28" y="1916833"/>
            <a:ext cx="5089130" cy="38053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615" y="1916833"/>
            <a:ext cx="5057046" cy="380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645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38" y="908720"/>
            <a:ext cx="5879554" cy="44096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008" y="908720"/>
            <a:ext cx="5879555" cy="440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592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830043"/>
          </a:xfrm>
        </p:spPr>
        <p:txBody>
          <a:bodyPr/>
          <a:lstStyle/>
          <a:p>
            <a:pPr algn="ctr"/>
            <a:r>
              <a:rPr lang="ru-RU" b="1" dirty="0" smtClean="0"/>
              <a:t>Конкурс «Ученик года-2020»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528048" y="2708920"/>
            <a:ext cx="5328592" cy="216024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«</a:t>
            </a:r>
            <a:r>
              <a:rPr lang="ru-RU" b="1" dirty="0" smtClean="0"/>
              <a:t>Ученик года -2020 г» - </a:t>
            </a:r>
            <a:r>
              <a:rPr lang="ru-RU" b="1" dirty="0" smtClean="0">
                <a:solidFill>
                  <a:srgbClr val="FF0000"/>
                </a:solidFill>
              </a:rPr>
              <a:t>38,5 </a:t>
            </a:r>
            <a:r>
              <a:rPr lang="ru-RU" b="1" dirty="0" err="1" smtClean="0">
                <a:solidFill>
                  <a:srgbClr val="FF0000"/>
                </a:solidFill>
              </a:rPr>
              <a:t>тыс.руб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ООО </a:t>
            </a:r>
            <a:r>
              <a:rPr lang="ru-RU" b="1" dirty="0">
                <a:solidFill>
                  <a:srgbClr val="FF0000"/>
                </a:solidFill>
              </a:rPr>
              <a:t>«Компания </a:t>
            </a:r>
            <a:r>
              <a:rPr lang="ru-RU" b="1" dirty="0" err="1" smtClean="0">
                <a:solidFill>
                  <a:srgbClr val="FF0000"/>
                </a:solidFill>
              </a:rPr>
              <a:t>Спецмонтажпроект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</a:p>
          <a:p>
            <a:pPr marL="0" indent="0" algn="ctr">
              <a:buNone/>
            </a:pPr>
            <a:r>
              <a:rPr lang="ru-RU" b="1" dirty="0" smtClean="0"/>
              <a:t> Быков </a:t>
            </a:r>
            <a:r>
              <a:rPr lang="ru-RU" b="1" dirty="0"/>
              <a:t>Андрей </a:t>
            </a:r>
            <a:r>
              <a:rPr lang="ru-RU" b="1" dirty="0" smtClean="0"/>
              <a:t>Александрович</a:t>
            </a:r>
          </a:p>
          <a:p>
            <a:pPr marL="0" indent="0" algn="ctr">
              <a:buNone/>
            </a:pPr>
            <a:r>
              <a:rPr lang="ru-RU" b="1" dirty="0" smtClean="0"/>
              <a:t>(22 участника)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12" y="1844824"/>
            <a:ext cx="6223812" cy="384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12192000" cy="10794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«Создание условий для обеспечения поступательного развития системы дополнительного образования»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328552" y="1650640"/>
            <a:ext cx="3534896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/>
              <a:t>В рамках основного мероприятия </a:t>
            </a:r>
            <a:r>
              <a:rPr lang="ru-RU" sz="1800" b="1" dirty="0" smtClean="0"/>
              <a:t>ДЮСШ</a:t>
            </a:r>
          </a:p>
          <a:p>
            <a:pPr marL="0" indent="0" algn="ctr">
              <a:buNone/>
            </a:pPr>
            <a:r>
              <a:rPr lang="ru-RU" sz="1800" b="1" dirty="0" smtClean="0"/>
              <a:t> </a:t>
            </a:r>
            <a:r>
              <a:rPr lang="ru-RU" sz="1800" b="1" dirty="0"/>
              <a:t>«СИЛА СИБИРИ» на выделенную субсидию в 2020г </a:t>
            </a:r>
            <a:endParaRPr lang="ru-RU" sz="1800" b="1" dirty="0" smtClean="0"/>
          </a:p>
          <a:p>
            <a:pPr marL="0" indent="0" algn="ctr">
              <a:buNone/>
            </a:pPr>
            <a:r>
              <a:rPr lang="ru-RU" sz="1800" b="1" dirty="0" smtClean="0"/>
              <a:t>(</a:t>
            </a:r>
            <a:r>
              <a:rPr lang="ru-RU" sz="1800" b="1" dirty="0"/>
              <a:t>Областной бюджет </a:t>
            </a:r>
            <a:r>
              <a:rPr lang="ru-RU" sz="1800" b="1" dirty="0" smtClean="0"/>
              <a:t>– 607,9 </a:t>
            </a:r>
            <a:r>
              <a:rPr lang="ru-RU" sz="1800" b="1" dirty="0"/>
              <a:t>тыс. руб</a:t>
            </a:r>
            <a:r>
              <a:rPr lang="ru-RU" sz="1800" b="1" dirty="0" smtClean="0"/>
              <a:t>.,</a:t>
            </a:r>
          </a:p>
          <a:p>
            <a:pPr marL="0" indent="0" algn="ctr">
              <a:buNone/>
            </a:pPr>
            <a:r>
              <a:rPr lang="ru-RU" sz="1800" b="1" dirty="0" smtClean="0"/>
              <a:t> </a:t>
            </a:r>
            <a:r>
              <a:rPr lang="ru-RU" sz="1800" b="1" dirty="0"/>
              <a:t>местный </a:t>
            </a:r>
            <a:r>
              <a:rPr lang="ru-RU" sz="1800" b="1" dirty="0" smtClean="0"/>
              <a:t> бюджет– 38,8 тыс. руб</a:t>
            </a:r>
            <a:r>
              <a:rPr lang="ru-RU" sz="1800" b="1" dirty="0"/>
              <a:t>.) </a:t>
            </a:r>
            <a:endParaRPr lang="ru-RU" sz="1800" b="1" dirty="0" smtClean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r>
              <a:rPr lang="ru-RU" sz="1800" b="1" dirty="0" smtClean="0"/>
              <a:t>Дом творчества –замена кресел в зале </a:t>
            </a:r>
          </a:p>
          <a:p>
            <a:pPr marL="0" indent="0" algn="ctr">
              <a:buNone/>
            </a:pPr>
            <a:r>
              <a:rPr lang="ru-RU" sz="1800" b="1" dirty="0" smtClean="0"/>
              <a:t>-981,6 тыс. рублей.</a:t>
            </a:r>
            <a:endParaRPr lang="ru-RU" sz="1800" b="1" dirty="0"/>
          </a:p>
          <a:p>
            <a:pPr algn="ctr"/>
            <a:endParaRPr lang="ru-RU" sz="1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224" y="1627212"/>
            <a:ext cx="3567013" cy="43940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72" y="1627212"/>
            <a:ext cx="3574504" cy="477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8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7" y="188640"/>
            <a:ext cx="12187413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Создание условий для организации питания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11424" y="1628800"/>
            <a:ext cx="5115303" cy="4035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В </a:t>
            </a:r>
            <a:r>
              <a:rPr lang="ru-RU" sz="2400" b="1" dirty="0"/>
              <a:t>течение года проведен ремонт пищеблока детского сада №5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(922 </a:t>
            </a:r>
            <a:r>
              <a:rPr lang="ru-RU" sz="2400" b="1" dirty="0"/>
              <a:t>тыс. рублей</a:t>
            </a:r>
            <a:r>
              <a:rPr lang="ru-RU" sz="2400" b="1" dirty="0" smtClean="0"/>
              <a:t>)</a:t>
            </a:r>
          </a:p>
          <a:p>
            <a:pPr marL="0" indent="0">
              <a:buNone/>
            </a:pPr>
            <a:r>
              <a:rPr lang="ru-RU" sz="2400" b="1" dirty="0" smtClean="0"/>
              <a:t> </a:t>
            </a:r>
            <a:r>
              <a:rPr lang="ru-RU" sz="2400" b="1" dirty="0"/>
              <a:t>приобретено оборудование на пищеблок Жигаловской СОШ №1 (</a:t>
            </a:r>
            <a:r>
              <a:rPr lang="ru-RU" sz="2400" b="1" dirty="0" smtClean="0"/>
              <a:t>795,4 </a:t>
            </a:r>
            <a:r>
              <a:rPr lang="ru-RU" sz="2400" b="1" dirty="0"/>
              <a:t>тыс. рублей</a:t>
            </a:r>
            <a:r>
              <a:rPr lang="ru-RU" sz="2400" b="1" dirty="0" smtClean="0"/>
              <a:t>)</a:t>
            </a:r>
          </a:p>
          <a:p>
            <a:pPr marL="0" indent="0">
              <a:buNone/>
            </a:pPr>
            <a:r>
              <a:rPr lang="ru-RU" sz="2400" b="1" dirty="0" smtClean="0"/>
              <a:t>Детского </a:t>
            </a:r>
            <a:r>
              <a:rPr lang="ru-RU" sz="2400" b="1" dirty="0"/>
              <a:t>сада №12 «Якорек</a:t>
            </a:r>
            <a:r>
              <a:rPr lang="ru-RU" sz="2400" b="1" dirty="0" smtClean="0"/>
              <a:t>»</a:t>
            </a:r>
          </a:p>
          <a:p>
            <a:pPr marL="0" indent="0">
              <a:buNone/>
            </a:pPr>
            <a:r>
              <a:rPr lang="ru-RU" sz="2400" b="1" dirty="0" smtClean="0"/>
              <a:t> </a:t>
            </a:r>
            <a:r>
              <a:rPr lang="ru-RU" sz="2400" b="1" dirty="0"/>
              <a:t>(</a:t>
            </a:r>
            <a:r>
              <a:rPr lang="ru-RU" sz="2400" b="1" dirty="0" smtClean="0"/>
              <a:t>54,6 </a:t>
            </a:r>
            <a:r>
              <a:rPr lang="ru-RU" sz="2400" b="1" dirty="0"/>
              <a:t>тыс. рублей)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863" y="1628800"/>
            <a:ext cx="5214584" cy="391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59953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Создание условий для безопасного функционирования организаций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30879" y="1700808"/>
            <a:ext cx="9930242" cy="105447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Приобретение </a:t>
            </a:r>
            <a:r>
              <a:rPr lang="ru-RU" b="1" dirty="0" smtClean="0"/>
              <a:t>рециркуляторов, многоразовых и одноразовых масок, бесконтактных термометров, дезинфицирующих средств, проведение медицинских осмотров -7 303,6 тыс. рублей ( 24 учреждения)</a:t>
            </a:r>
            <a:endParaRPr lang="ru-RU" b="1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552" y="3013834"/>
            <a:ext cx="3096344" cy="34155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96" y="3068960"/>
            <a:ext cx="3024336" cy="335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7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" y="116632"/>
            <a:ext cx="12192000" cy="5040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b="1" dirty="0" smtClean="0"/>
              <a:t>Программа «Народные инициативы-2020»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41" y="1700808"/>
            <a:ext cx="12190859" cy="4007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Дошкольные организации(№1,№12,№5,№6)–мебель.Сумма-726,6тыс.руб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96" y="2245125"/>
            <a:ext cx="3741254" cy="45553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528" y="2245125"/>
            <a:ext cx="3836117" cy="45505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2" y="1106735"/>
            <a:ext cx="12190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Всего : </a:t>
            </a:r>
            <a:r>
              <a:rPr lang="ru-RU" sz="2000" b="1" dirty="0">
                <a:solidFill>
                  <a:srgbClr val="FF0000"/>
                </a:solidFill>
              </a:rPr>
              <a:t>1 723,6 </a:t>
            </a:r>
            <a:r>
              <a:rPr lang="ru-RU" sz="2000" b="1" dirty="0" err="1">
                <a:solidFill>
                  <a:srgbClr val="FF0000"/>
                </a:solidFill>
              </a:rPr>
              <a:t>тыс.руб</a:t>
            </a:r>
            <a:r>
              <a:rPr lang="ru-RU" sz="2000" b="1" dirty="0"/>
              <a:t>  Областной бюджет-</a:t>
            </a:r>
            <a:r>
              <a:rPr lang="ru-RU" sz="2000" b="1" dirty="0">
                <a:solidFill>
                  <a:srgbClr val="FF0000"/>
                </a:solidFill>
              </a:rPr>
              <a:t>1 620,2 </a:t>
            </a:r>
            <a:r>
              <a:rPr lang="ru-RU" sz="2000" b="1" dirty="0" err="1">
                <a:solidFill>
                  <a:srgbClr val="FF0000"/>
                </a:solidFill>
              </a:rPr>
              <a:t>тыс.руб</a:t>
            </a:r>
            <a:r>
              <a:rPr lang="ru-RU" sz="2000" b="1" dirty="0"/>
              <a:t> Местный бюджет-</a:t>
            </a:r>
            <a:r>
              <a:rPr lang="ru-RU" sz="2000" b="1" dirty="0">
                <a:solidFill>
                  <a:srgbClr val="FF0000"/>
                </a:solidFill>
              </a:rPr>
              <a:t>103,4тыс.руб</a:t>
            </a:r>
            <a:br>
              <a:rPr lang="ru-RU" sz="2000" b="1" dirty="0">
                <a:solidFill>
                  <a:srgbClr val="FF0000"/>
                </a:solidFill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4861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703512" y="116632"/>
            <a:ext cx="8784976" cy="108012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/>
              <a:t>Выручка от реализации продукции, работы, услуг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2400" dirty="0"/>
              <a:t>на душу населения (</a:t>
            </a:r>
            <a:r>
              <a:rPr lang="ru-RU" sz="2400" dirty="0" err="1"/>
              <a:t>руб</a:t>
            </a:r>
            <a:r>
              <a:rPr lang="ru-RU" sz="2400" dirty="0"/>
              <a:t>/мес.)</a:t>
            </a: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390813"/>
              </p:ext>
            </p:extLst>
          </p:nvPr>
        </p:nvGraphicFramePr>
        <p:xfrm>
          <a:off x="2279650" y="1268414"/>
          <a:ext cx="7848600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41" y="1124744"/>
            <a:ext cx="12192000" cy="78306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Общеобразовательные организации(7 средних школ и 2 основные школы) – учебные средства в кабинет технологии  и домоводства. Сумма-751т.р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00" y="2411867"/>
            <a:ext cx="4889228" cy="36669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056" y="2411868"/>
            <a:ext cx="4896544" cy="367240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41" y="116632"/>
            <a:ext cx="12192000" cy="5040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b="1" dirty="0" smtClean="0"/>
              <a:t>Программа «Народные инициативы-2020»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5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56240" y="1340768"/>
            <a:ext cx="3060000" cy="1015663"/>
          </a:xfrm>
          <a:prstGeom prst="rect">
            <a:avLst/>
          </a:prstGeom>
          <a:solidFill>
            <a:srgbClr val="009900">
              <a:alpha val="4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Стоимость строительства</a:t>
            </a:r>
          </a:p>
          <a:p>
            <a:pPr algn="ctr"/>
            <a:r>
              <a:rPr lang="ru-RU" sz="2000" b="1" dirty="0"/>
              <a:t>122 </a:t>
            </a:r>
            <a:r>
              <a:rPr lang="ru-RU" sz="2000" b="1" dirty="0" smtClean="0"/>
              <a:t>971 </a:t>
            </a:r>
            <a:r>
              <a:rPr lang="ru-RU" sz="2000" b="1" dirty="0" err="1" smtClean="0"/>
              <a:t>тыс.руб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456" y="1484784"/>
            <a:ext cx="451524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63352" y="214290"/>
            <a:ext cx="11665296" cy="7143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54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/>
              <a:t>Физкультурно-оздоровительный комплекс </a:t>
            </a:r>
            <a:endParaRPr lang="ru-RU" sz="3200" dirty="0" smtClean="0"/>
          </a:p>
          <a:p>
            <a:pPr algn="ctr"/>
            <a:r>
              <a:rPr lang="ru-RU" sz="3200" dirty="0" smtClean="0"/>
              <a:t>в </a:t>
            </a:r>
            <a:r>
              <a:rPr lang="ru-RU" sz="3200" dirty="0" err="1"/>
              <a:t>р.п</a:t>
            </a:r>
            <a:r>
              <a:rPr lang="ru-RU" sz="3200" dirty="0"/>
              <a:t>. Жигалово</a:t>
            </a:r>
          </a:p>
        </p:txBody>
      </p:sp>
      <p:pic>
        <p:nvPicPr>
          <p:cNvPr id="1026" name="Picture 2" descr="IMG_20210304_10242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5123" y="2429819"/>
            <a:ext cx="5011117" cy="376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74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19336" y="214290"/>
            <a:ext cx="11953328" cy="7143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54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>
                <a:effectLst/>
              </a:rPr>
              <a:t>Детский сад на 120 мест в п. Жигалово (под выкуп)</a:t>
            </a:r>
            <a:endParaRPr lang="ru-RU" sz="3200" dirty="0"/>
          </a:p>
        </p:txBody>
      </p:sp>
      <p:pic>
        <p:nvPicPr>
          <p:cNvPr id="2050" name="Picture 2" descr="IMG_20210304_1027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60" y="1556792"/>
            <a:ext cx="596832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28048" y="1124744"/>
            <a:ext cx="5184576" cy="1200329"/>
          </a:xfrm>
          <a:prstGeom prst="rect">
            <a:avLst/>
          </a:prstGeom>
          <a:solidFill>
            <a:srgbClr val="009900">
              <a:alpha val="4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Сумма освоенных средств </a:t>
            </a:r>
            <a:r>
              <a:rPr lang="ru-RU" sz="2400" b="1" dirty="0" smtClean="0"/>
              <a:t>составила</a:t>
            </a:r>
          </a:p>
          <a:p>
            <a:pPr algn="ctr"/>
            <a:r>
              <a:rPr lang="ru-RU" sz="2400" b="1" dirty="0" smtClean="0"/>
              <a:t>138</a:t>
            </a:r>
            <a:r>
              <a:rPr lang="ru-RU" sz="2400" b="1" dirty="0"/>
              <a:t> </a:t>
            </a:r>
            <a:r>
              <a:rPr lang="ru-RU" sz="2400" b="1" dirty="0" smtClean="0"/>
              <a:t>221,4 </a:t>
            </a:r>
            <a:r>
              <a:rPr lang="ru-RU" sz="2400" b="1" dirty="0" err="1" smtClean="0"/>
              <a:t>тыс.руб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48" y="2529134"/>
            <a:ext cx="5184576" cy="387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4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92149" y="0"/>
            <a:ext cx="11809312" cy="7143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54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>
                <a:effectLst/>
              </a:rPr>
              <a:t>Спортивно-оздоровительный комплекс </a:t>
            </a:r>
            <a:r>
              <a:rPr lang="ru-RU" sz="3200" dirty="0" smtClean="0">
                <a:effectLst/>
              </a:rPr>
              <a:t>в с</a:t>
            </a:r>
            <a:r>
              <a:rPr lang="ru-RU" sz="3200" dirty="0">
                <a:effectLst/>
              </a:rPr>
              <a:t>. Знаменка</a:t>
            </a:r>
            <a:endParaRPr lang="ru-RU" sz="3200" dirty="0"/>
          </a:p>
        </p:txBody>
      </p:sp>
      <p:pic>
        <p:nvPicPr>
          <p:cNvPr id="3074" name="Picture 2" descr="90525606151013201153001074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569" y="2348880"/>
            <a:ext cx="4280892" cy="395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569" y="900157"/>
            <a:ext cx="4248472" cy="1384995"/>
          </a:xfrm>
          <a:prstGeom prst="rect">
            <a:avLst/>
          </a:prstGeom>
          <a:solidFill>
            <a:srgbClr val="009900">
              <a:alpha val="4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Стоимость строительства</a:t>
            </a:r>
          </a:p>
          <a:p>
            <a:pPr algn="ctr"/>
            <a:r>
              <a:rPr lang="ru-RU" sz="2400" b="1" dirty="0" smtClean="0"/>
              <a:t>47</a:t>
            </a:r>
            <a:r>
              <a:rPr lang="ru-RU" sz="2400" b="1" dirty="0"/>
              <a:t> </a:t>
            </a:r>
            <a:r>
              <a:rPr lang="ru-RU" sz="2400" b="1" dirty="0" smtClean="0"/>
              <a:t>909 тыс. руб</a:t>
            </a:r>
            <a:r>
              <a:rPr lang="ru-RU" sz="2400" dirty="0" smtClean="0"/>
              <a:t>.</a:t>
            </a:r>
          </a:p>
          <a:p>
            <a:pPr algn="ctr"/>
            <a:r>
              <a:rPr lang="ru-RU" dirty="0"/>
              <a:t>Сумма освоенных средств составила </a:t>
            </a:r>
            <a:r>
              <a:rPr lang="ru-RU" b="1" dirty="0"/>
              <a:t>39млн. 742 </a:t>
            </a:r>
            <a:r>
              <a:rPr lang="ru-RU" b="1" dirty="0" smtClean="0"/>
              <a:t>тыс. руб.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178" y="1268760"/>
            <a:ext cx="3466683" cy="46328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52" y="1268760"/>
            <a:ext cx="3466683" cy="463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инвестиционный проект\д.с на 240 мест\цветовые решения\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22" y="1484784"/>
            <a:ext cx="764669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00256" y="2636912"/>
            <a:ext cx="3600400" cy="1815882"/>
          </a:xfrm>
          <a:prstGeom prst="rect">
            <a:avLst/>
          </a:prstGeom>
          <a:solidFill>
            <a:srgbClr val="009900">
              <a:alpha val="4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Предварительная стоимость</a:t>
            </a:r>
          </a:p>
          <a:p>
            <a:pPr algn="ctr"/>
            <a:r>
              <a:rPr lang="ru-RU" sz="2800" b="1" dirty="0"/>
              <a:t>строительства</a:t>
            </a:r>
          </a:p>
          <a:p>
            <a:pPr algn="ctr"/>
            <a:r>
              <a:rPr lang="ru-RU" sz="2800" b="1" dirty="0" smtClean="0"/>
              <a:t>447 603 </a:t>
            </a:r>
            <a:r>
              <a:rPr lang="ru-RU" sz="2800" b="1" dirty="0"/>
              <a:t>тыс. руб</a:t>
            </a:r>
            <a:r>
              <a:rPr lang="ru-RU" sz="2800" dirty="0"/>
              <a:t>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35360" y="214290"/>
            <a:ext cx="11521280" cy="7143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54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dirty="0">
                <a:effectLst/>
              </a:rPr>
              <a:t>Детский сад на 240 мест в </a:t>
            </a:r>
            <a:r>
              <a:rPr lang="ru-RU" sz="3600" dirty="0" err="1">
                <a:effectLst/>
              </a:rPr>
              <a:t>р.п</a:t>
            </a:r>
            <a:r>
              <a:rPr lang="ru-RU" sz="3600" dirty="0">
                <a:effectLst/>
              </a:rPr>
              <a:t>. Жигалово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7377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96200" y="2780928"/>
            <a:ext cx="3384376" cy="1815882"/>
          </a:xfrm>
          <a:prstGeom prst="rect">
            <a:avLst/>
          </a:prstGeom>
          <a:solidFill>
            <a:srgbClr val="009900">
              <a:alpha val="4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Предварительная стоимость</a:t>
            </a:r>
          </a:p>
          <a:p>
            <a:pPr algn="ctr"/>
            <a:r>
              <a:rPr lang="ru-RU" sz="2800" b="1" dirty="0"/>
              <a:t>строительства</a:t>
            </a:r>
          </a:p>
          <a:p>
            <a:pPr algn="ctr"/>
            <a:r>
              <a:rPr lang="ru-RU" sz="2800" b="1" dirty="0" smtClean="0"/>
              <a:t>541 953 тыс</a:t>
            </a:r>
            <a:r>
              <a:rPr lang="ru-RU" sz="2800" b="1" dirty="0"/>
              <a:t>. руб.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35360" y="214290"/>
            <a:ext cx="11449272" cy="7143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54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dirty="0" smtClean="0">
                <a:effectLst/>
              </a:rPr>
              <a:t>Строительство средней школы на 520 мест </a:t>
            </a:r>
          </a:p>
          <a:p>
            <a:pPr algn="ctr"/>
            <a:r>
              <a:rPr lang="ru-RU" sz="3600" dirty="0" smtClean="0">
                <a:effectLst/>
              </a:rPr>
              <a:t>в </a:t>
            </a:r>
            <a:r>
              <a:rPr lang="ru-RU" sz="3600" dirty="0" err="1" smtClean="0">
                <a:effectLst/>
              </a:rPr>
              <a:t>р.п</a:t>
            </a:r>
            <a:r>
              <a:rPr lang="ru-RU" sz="3600" dirty="0" smtClean="0">
                <a:effectLst/>
              </a:rPr>
              <a:t>. Жигалово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424" y="1420617"/>
            <a:ext cx="615473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08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16280" y="3142129"/>
            <a:ext cx="3240360" cy="1569660"/>
          </a:xfrm>
          <a:prstGeom prst="rect">
            <a:avLst/>
          </a:prstGeom>
          <a:solidFill>
            <a:srgbClr val="009900">
              <a:alpha val="4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Предварительная стоимость</a:t>
            </a:r>
          </a:p>
          <a:p>
            <a:pPr algn="ctr"/>
            <a:r>
              <a:rPr lang="ru-RU" sz="2400" b="1" dirty="0"/>
              <a:t>строительства</a:t>
            </a:r>
          </a:p>
          <a:p>
            <a:pPr algn="ctr"/>
            <a:r>
              <a:rPr lang="ru-RU" sz="2400" b="1" dirty="0" smtClean="0"/>
              <a:t>320 млн. руб</a:t>
            </a:r>
            <a:r>
              <a:rPr lang="ru-RU" sz="2400" b="1" dirty="0"/>
              <a:t>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35360" y="214290"/>
            <a:ext cx="11521280" cy="7143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54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dirty="0">
                <a:effectLst/>
              </a:rPr>
              <a:t>Пешеходный мост через р. Лена у с. </a:t>
            </a:r>
            <a:r>
              <a:rPr lang="ru-RU" sz="3600" dirty="0" err="1">
                <a:effectLst/>
              </a:rPr>
              <a:t>Тутура</a:t>
            </a:r>
            <a:endParaRPr lang="ru-RU" sz="3600" dirty="0"/>
          </a:p>
        </p:txBody>
      </p:sp>
      <p:pic>
        <p:nvPicPr>
          <p:cNvPr id="7170" name="Picture 2" descr="Описание: C:\Users\Администратор\Desktop\инвестиционный проект\Хотелки на слайды\Мост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275" y="1628800"/>
            <a:ext cx="739909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03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335360" y="214290"/>
            <a:ext cx="11521280" cy="7143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54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dirty="0">
                <a:effectLst/>
              </a:rPr>
              <a:t>Строительство Коммунальной инфраструктуры по ул. Полевая, в </a:t>
            </a:r>
            <a:r>
              <a:rPr lang="ru-RU" sz="3600" dirty="0" err="1">
                <a:effectLst/>
              </a:rPr>
              <a:t>р.п</a:t>
            </a:r>
            <a:r>
              <a:rPr lang="ru-RU" sz="3600" dirty="0">
                <a:effectLst/>
              </a:rPr>
              <a:t>. </a:t>
            </a:r>
            <a:r>
              <a:rPr lang="ru-RU" sz="3600" dirty="0" smtClean="0">
                <a:effectLst/>
              </a:rPr>
              <a:t>Жигалово</a:t>
            </a:r>
            <a:endParaRPr lang="ru-RU" sz="3600" dirty="0"/>
          </a:p>
        </p:txBody>
      </p:sp>
      <p:pic>
        <p:nvPicPr>
          <p:cNvPr id="4098" name="Picture 2523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664" y="1456060"/>
            <a:ext cx="6048672" cy="506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6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188640"/>
            <a:ext cx="11809312" cy="1143000"/>
          </a:xfrm>
        </p:spPr>
        <p:txBody>
          <a:bodyPr/>
          <a:lstStyle/>
          <a:p>
            <a:pPr algn="ctr"/>
            <a:r>
              <a:rPr lang="ru-RU" dirty="0" smtClean="0"/>
              <a:t>Свинарник </a:t>
            </a:r>
            <a:r>
              <a:rPr lang="ru-RU" dirty="0">
                <a:effectLst/>
              </a:rPr>
              <a:t>ООО «Еланское»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624" y="1331640"/>
            <a:ext cx="7056784" cy="518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661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263352" y="188642"/>
            <a:ext cx="11665296" cy="720079"/>
          </a:xfrm>
        </p:spPr>
        <p:txBody>
          <a:bodyPr/>
          <a:lstStyle/>
          <a:p>
            <a:pPr algn="ctr"/>
            <a:r>
              <a:rPr lang="ru-RU" sz="3600" dirty="0">
                <a:effectLst/>
              </a:rPr>
              <a:t>Производство зерна по всем категориям хозяйств, </a:t>
            </a:r>
            <a:r>
              <a:rPr lang="en-US" sz="3600" dirty="0">
                <a:effectLst/>
              </a:rPr>
              <a:t>(</a:t>
            </a:r>
            <a:r>
              <a:rPr lang="ru-RU" sz="3600" dirty="0">
                <a:effectLst/>
              </a:rPr>
              <a:t>тонн</a:t>
            </a:r>
            <a:r>
              <a:rPr lang="en-US" sz="3600" dirty="0">
                <a:effectLst/>
              </a:rPr>
              <a:t>)</a:t>
            </a:r>
            <a:endParaRPr lang="ru-RU" sz="3600" dirty="0">
              <a:effectLst/>
            </a:endParaRPr>
          </a:p>
        </p:txBody>
      </p:sp>
      <p:graphicFrame>
        <p:nvGraphicFramePr>
          <p:cNvPr id="4" name="Диаграмма 1"/>
          <p:cNvGraphicFramePr>
            <a:graphicFrameLocks/>
          </p:cNvGraphicFramePr>
          <p:nvPr>
            <p:extLst/>
          </p:nvPr>
        </p:nvGraphicFramePr>
        <p:xfrm>
          <a:off x="1919536" y="1196753"/>
          <a:ext cx="8526264" cy="528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89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120262"/>
              </p:ext>
            </p:extLst>
          </p:nvPr>
        </p:nvGraphicFramePr>
        <p:xfrm>
          <a:off x="2279651" y="981076"/>
          <a:ext cx="8208963" cy="561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524000" y="404665"/>
            <a:ext cx="9144000" cy="6556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600" dirty="0"/>
              <a:t>Средняя заработная плата</a:t>
            </a:r>
            <a:r>
              <a:rPr lang="en-US" sz="2600" dirty="0"/>
              <a:t> </a:t>
            </a:r>
            <a:r>
              <a:rPr lang="ru-RU" sz="2600" dirty="0"/>
              <a:t>по годам</a:t>
            </a:r>
            <a:r>
              <a:rPr lang="en-US" sz="2600" dirty="0"/>
              <a:t> (</a:t>
            </a:r>
            <a:r>
              <a:rPr lang="ru-RU" sz="2600" dirty="0"/>
              <a:t>руб.</a:t>
            </a:r>
            <a:r>
              <a:rPr lang="en-US" sz="2600" dirty="0"/>
              <a:t>)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8353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0" y="188642"/>
            <a:ext cx="12192000" cy="720079"/>
          </a:xfrm>
        </p:spPr>
        <p:txBody>
          <a:bodyPr/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/>
              <a:t>Субсидии для сельскохозяйственных товаропроизводителей, полученные из федерального, областного за 2020 год, </a:t>
            </a:r>
            <a:r>
              <a:rPr lang="ru-RU" sz="2800" dirty="0" smtClean="0"/>
              <a:t>тыс. руб.</a:t>
            </a:r>
            <a:endParaRPr lang="ru-RU" sz="2800" dirty="0"/>
          </a:p>
        </p:txBody>
      </p:sp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4" name="Диаграмма 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9764889"/>
                  </p:ext>
                </p:extLst>
              </p:nvPr>
            </p:nvGraphicFramePr>
            <p:xfrm>
              <a:off x="911424" y="1196752"/>
              <a:ext cx="10441160" cy="550015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4" name="Диаграмма 1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1424" y="1196752"/>
                <a:ext cx="10441160" cy="550015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66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425990"/>
              </p:ext>
            </p:extLst>
          </p:nvPr>
        </p:nvGraphicFramePr>
        <p:xfrm>
          <a:off x="2228851" y="930276"/>
          <a:ext cx="8310563" cy="571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12192000" cy="655637"/>
          </a:xfrm>
        </p:spPr>
        <p:txBody>
          <a:bodyPr/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/>
              <a:t>Средняя заработная плата</a:t>
            </a:r>
            <a:r>
              <a:rPr lang="en-US" sz="3200" dirty="0"/>
              <a:t> </a:t>
            </a:r>
            <a:r>
              <a:rPr lang="ru-RU" sz="3200" dirty="0"/>
              <a:t>во всех категориях хозяйств по годам</a:t>
            </a:r>
            <a:r>
              <a:rPr lang="en-US" sz="3200" dirty="0"/>
              <a:t> (</a:t>
            </a:r>
            <a:r>
              <a:rPr lang="ru-RU" sz="3200" dirty="0"/>
              <a:t>руб.</a:t>
            </a:r>
            <a:r>
              <a:rPr lang="en-US" sz="3200" dirty="0"/>
              <a:t>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765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260648"/>
            <a:ext cx="11953328" cy="1143000"/>
          </a:xfrm>
        </p:spPr>
        <p:txBody>
          <a:bodyPr/>
          <a:lstStyle/>
          <a:p>
            <a:pPr marL="640080" indent="-45720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dirty="0"/>
              <a:t>Доходы от сдачи в аренду недвижимого имущества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35263744"/>
              </p:ext>
            </p:extLst>
          </p:nvPr>
        </p:nvGraphicFramePr>
        <p:xfrm>
          <a:off x="1991544" y="1052737"/>
          <a:ext cx="86409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16988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12072664" cy="1143000"/>
          </a:xfrm>
        </p:spPr>
        <p:txBody>
          <a:bodyPr/>
          <a:lstStyle/>
          <a:p>
            <a:pPr marL="640080" indent="-45720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dirty="0"/>
              <a:t>Доходы от продажи земельных </a:t>
            </a:r>
            <a:r>
              <a:rPr lang="ru-RU" sz="4000" dirty="0" smtClean="0"/>
              <a:t>участков</a:t>
            </a:r>
            <a:endParaRPr lang="ru-RU" sz="40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09241774"/>
              </p:ext>
            </p:extLst>
          </p:nvPr>
        </p:nvGraphicFramePr>
        <p:xfrm>
          <a:off x="1559496" y="1124744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91473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53328" cy="1143000"/>
          </a:xfrm>
        </p:spPr>
        <p:txBody>
          <a:bodyPr/>
          <a:lstStyle/>
          <a:p>
            <a:pPr marL="640080" indent="-45720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/>
              <a:t>Финансирование на подготовку объектов ЖКХ и социальной сферы к отопительному сезону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98690509"/>
              </p:ext>
            </p:extLst>
          </p:nvPr>
        </p:nvGraphicFramePr>
        <p:xfrm>
          <a:off x="911424" y="1259633"/>
          <a:ext cx="10009112" cy="5193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88892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12072664" cy="1143000"/>
          </a:xfrm>
        </p:spPr>
        <p:txBody>
          <a:bodyPr/>
          <a:lstStyle/>
          <a:p>
            <a:pPr marL="640080" indent="-45720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dirty="0">
                <a:effectLst/>
              </a:rPr>
              <a:t>К</a:t>
            </a:r>
            <a:r>
              <a:rPr lang="ru-RU" sz="3600" dirty="0" smtClean="0">
                <a:effectLst/>
              </a:rPr>
              <a:t>отельная </a:t>
            </a:r>
            <a:r>
              <a:rPr lang="ru-RU" sz="3600" dirty="0">
                <a:effectLst/>
              </a:rPr>
              <a:t>мощностью 0,45 </a:t>
            </a:r>
            <a:r>
              <a:rPr lang="ru-RU" sz="3600" dirty="0" smtClean="0">
                <a:effectLst/>
              </a:rPr>
              <a:t>МВт для </a:t>
            </a:r>
            <a:r>
              <a:rPr lang="ru-RU" sz="3600" dirty="0">
                <a:effectLst/>
              </a:rPr>
              <a:t>детского сада на 120 мест</a:t>
            </a:r>
            <a:endParaRPr lang="ru-RU" sz="2800" dirty="0"/>
          </a:p>
        </p:txBody>
      </p:sp>
      <p:pic>
        <p:nvPicPr>
          <p:cNvPr id="5" name="Рисунок 4" descr="\\10.2.2.111\общая\Жучёв А.П\ФОТО Котельная сад\IMG_20210305_10540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768" y="1556792"/>
            <a:ext cx="4608512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55308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1143000"/>
          </a:xfrm>
        </p:spPr>
        <p:txBody>
          <a:bodyPr/>
          <a:lstStyle/>
          <a:p>
            <a:pPr marL="640080" indent="-45720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800" dirty="0"/>
              <a:t>Сеть учреждений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58344773"/>
              </p:ext>
            </p:extLst>
          </p:nvPr>
        </p:nvGraphicFramePr>
        <p:xfrm>
          <a:off x="2207568" y="1547665"/>
          <a:ext cx="7704856" cy="497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00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274638"/>
            <a:ext cx="11521280" cy="1066130"/>
          </a:xfrm>
        </p:spPr>
        <p:txBody>
          <a:bodyPr>
            <a:noAutofit/>
          </a:bodyPr>
          <a:lstStyle/>
          <a:p>
            <a:pPr marL="640080" indent="-45720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dirty="0"/>
              <a:t>Расходы на обеспечение деятельности учреждений культуры </a:t>
            </a:r>
            <a:r>
              <a:rPr lang="ru-RU" sz="3600" dirty="0" smtClean="0"/>
              <a:t>(млн. </a:t>
            </a:r>
            <a:r>
              <a:rPr lang="ru-RU" sz="3600" dirty="0"/>
              <a:t>руб.)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92252689"/>
              </p:ext>
            </p:extLst>
          </p:nvPr>
        </p:nvGraphicFramePr>
        <p:xfrm>
          <a:off x="1775520" y="1484784"/>
          <a:ext cx="82809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325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84404209"/>
              </p:ext>
            </p:extLst>
          </p:nvPr>
        </p:nvGraphicFramePr>
        <p:xfrm>
          <a:off x="767408" y="2564904"/>
          <a:ext cx="540060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31504" y="1700808"/>
            <a:ext cx="417646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Число посещений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Межпоселенческой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центральной библиотеки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38254556"/>
              </p:ext>
            </p:extLst>
          </p:nvPr>
        </p:nvGraphicFramePr>
        <p:xfrm>
          <a:off x="6977656" y="3613028"/>
          <a:ext cx="453650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36160" y="6121501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омплектование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книжного фонда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~1\Admin\LOCALS~1\Temp\Rar$DR01.906\мероприятия 2019\страница 2019\IMG_04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176" y="1124744"/>
            <a:ext cx="3131464" cy="234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1344" y="44624"/>
            <a:ext cx="11737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indent="-457200" algn="ctr" eaLnBrk="0" fontAlgn="auto" hangingPunct="0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r>
              <a:rPr lang="ru-RU" sz="3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Межпоселенческая центральная библиотека</a:t>
            </a:r>
          </a:p>
        </p:txBody>
      </p:sp>
    </p:spTree>
    <p:extLst>
      <p:ext uri="{BB962C8B-B14F-4D97-AF65-F5344CB8AC3E}">
        <p14:creationId xmlns:p14="http://schemas.microsoft.com/office/powerpoint/2010/main" val="24859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6545"/>
            <a:ext cx="12191999" cy="1143000"/>
          </a:xfrm>
        </p:spPr>
        <p:txBody>
          <a:bodyPr/>
          <a:lstStyle/>
          <a:p>
            <a:pPr marL="640080" indent="-45720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dirty="0"/>
              <a:t>Мероприятия МКУК Межпоселенческая центральная библиотека</a:t>
            </a:r>
          </a:p>
        </p:txBody>
      </p:sp>
      <p:pic>
        <p:nvPicPr>
          <p:cNvPr id="1026" name="Picture 2" descr="C:\Documents and Settings\Admin\Рабочий стол\муз\ОТБОРОЧНЫЙ ТУР ЧЕМПИОНАТА ПО ЧТЕНИЮ СТРАНИЦА 20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0" y="1556792"/>
            <a:ext cx="3387455" cy="2540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Documents and Settings\Admin\Рабочий стол\муз\онлайн-встреча Недетские вопросы учащихся Жигаловской средней образовательной школы № 1 им. Г.Г. Малкова с Семеновой Светланой Николаевной, Уполномоченным по правам ребенка Иркутской област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176" y="4247708"/>
            <a:ext cx="3414737" cy="2561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Documents and Settings\Admin\Рабочий стол\муз\IMG-20210310-WA0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0" y="4247709"/>
            <a:ext cx="3440732" cy="2580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Documents and Settings\Admin\Рабочий стол\муз\IMG-20210310-WA00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176" y="1531160"/>
            <a:ext cx="3326578" cy="2494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13062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744949"/>
              </p:ext>
            </p:extLst>
          </p:nvPr>
        </p:nvGraphicFramePr>
        <p:xfrm>
          <a:off x="2279651" y="981076"/>
          <a:ext cx="8208963" cy="561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524000" y="404665"/>
            <a:ext cx="9144000" cy="6556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/>
              <a:t>Средняя заработная плата</a:t>
            </a:r>
            <a:r>
              <a:rPr lang="en-US" sz="2400" dirty="0"/>
              <a:t> </a:t>
            </a:r>
            <a:r>
              <a:rPr lang="ru-RU" sz="2400" dirty="0"/>
              <a:t>по годам</a:t>
            </a:r>
            <a:r>
              <a:rPr lang="en-US" sz="2400" dirty="0"/>
              <a:t> (</a:t>
            </a:r>
            <a:r>
              <a:rPr lang="ru-RU" sz="2400" dirty="0"/>
              <a:t>руб.</a:t>
            </a:r>
            <a:r>
              <a:rPr lang="en-US" sz="2400" dirty="0"/>
              <a:t>)</a:t>
            </a:r>
            <a:r>
              <a:rPr lang="ru-RU" sz="2400" dirty="0"/>
              <a:t>работников бюджетной сферы</a:t>
            </a:r>
          </a:p>
        </p:txBody>
      </p:sp>
    </p:spTree>
    <p:extLst>
      <p:ext uri="{BB962C8B-B14F-4D97-AF65-F5344CB8AC3E}">
        <p14:creationId xmlns:p14="http://schemas.microsoft.com/office/powerpoint/2010/main" val="8094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537" y="0"/>
            <a:ext cx="12191999" cy="1143000"/>
          </a:xfrm>
        </p:spPr>
        <p:txBody>
          <a:bodyPr>
            <a:noAutofit/>
          </a:bodyPr>
          <a:lstStyle/>
          <a:p>
            <a:pPr marL="640080" indent="-45720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dirty="0"/>
              <a:t>Участие творческих коллективах в фестивалях и конкурсах</a:t>
            </a:r>
          </a:p>
        </p:txBody>
      </p:sp>
      <p:pic>
        <p:nvPicPr>
          <p:cNvPr id="3074" name="Picture 2" descr="C:\Documents and Settings\Admin\Рабочий стол\муз\IMG-20210309-WA001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7180" y="4077072"/>
            <a:ext cx="3384376" cy="25712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3076" name="Picture 4" descr="C:\Documents and Settings\Admin\Рабочий стол\муз\DSCF42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6120" y="3933056"/>
            <a:ext cx="3460169" cy="256211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3075" name="Picture 3" descr="C:\Documents and Settings\Admin\Рабочий стол\муз\IMG-20210309-WA001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3472" y="1700808"/>
            <a:ext cx="3491792" cy="20754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3078" name="Picture 6" descr="C:\Documents and Settings\Admin\Рабочий стол\муз\IMG-20210227-WA000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76120" y="1700808"/>
            <a:ext cx="3456384" cy="20754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3967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2" y="39338"/>
            <a:ext cx="12191999" cy="1143000"/>
          </a:xfrm>
        </p:spPr>
        <p:txBody>
          <a:bodyPr>
            <a:noAutofit/>
          </a:bodyPr>
          <a:lstStyle/>
          <a:p>
            <a:pPr marL="640080" indent="-45720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dirty="0"/>
              <a:t>Мероприятия </a:t>
            </a:r>
            <a:r>
              <a:rPr lang="ru-RU" sz="3600" dirty="0" smtClean="0"/>
              <a:t>МКУК </a:t>
            </a:r>
            <a:r>
              <a:rPr lang="ru-RU" sz="3600" dirty="0" err="1" smtClean="0"/>
              <a:t>Межпоселенческий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Дом Культуры</a:t>
            </a:r>
            <a:endParaRPr lang="ru-RU" sz="3600" dirty="0"/>
          </a:p>
        </p:txBody>
      </p:sp>
      <p:pic>
        <p:nvPicPr>
          <p:cNvPr id="5122" name="Picture 2" descr="C:\Documents and Settings\Admin\Рабочий стол\для отчета мэра\DSC_04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512" y="1610312"/>
            <a:ext cx="2880320" cy="1920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Admin\Рабочий стол\для отчета мэра\DSC_01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2144" y="1631604"/>
            <a:ext cx="2872358" cy="1914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Admin\Рабочий стол\для отчета мэра\DSC_017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528" y="4245091"/>
            <a:ext cx="2880320" cy="1920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Admin\Рабочий стол\для отчета мэра\DSC_040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41738" y="4245090"/>
            <a:ext cx="3005701" cy="1920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Documents and Settings\Admin\Рабочий стол\для отчета мэра\DSC_039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8018" y="1619424"/>
            <a:ext cx="2880320" cy="1920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Documents and Settings\Admin\Рабочий стол\для отчета мэра\DSC0120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0060" y="4260455"/>
            <a:ext cx="2866493" cy="1904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06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14218562"/>
              </p:ext>
            </p:extLst>
          </p:nvPr>
        </p:nvGraphicFramePr>
        <p:xfrm>
          <a:off x="1775520" y="1196752"/>
          <a:ext cx="856895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28890" y="260648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algn="ctr" eaLnBrk="0" fontAlgn="auto" hangingPunct="0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3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Финансирование спортивных </a:t>
            </a:r>
            <a:r>
              <a:rPr lang="ru-RU" sz="36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мероприятий</a:t>
            </a:r>
            <a:r>
              <a:rPr lang="ru-RU" sz="28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(ТЫС.РУБ.)</a:t>
            </a:r>
          </a:p>
          <a:p>
            <a:pPr marL="640080" indent="-457200" algn="ctr" eaLnBrk="0" fontAlgn="auto" hangingPunct="0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/>
            </a:pPr>
            <a:endParaRPr lang="ru-RU" sz="4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5851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12191999" cy="1143000"/>
          </a:xfrm>
        </p:spPr>
        <p:txBody>
          <a:bodyPr>
            <a:noAutofit/>
          </a:bodyPr>
          <a:lstStyle/>
          <a:p>
            <a:pPr marL="640080" indent="-45720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dirty="0"/>
              <a:t>Количество спортивных сооружений и процент занимающихся</a:t>
            </a:r>
          </a:p>
        </p:txBody>
      </p:sp>
      <p:graphicFrame>
        <p:nvGraphicFramePr>
          <p:cNvPr id="10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6653579"/>
              </p:ext>
            </p:extLst>
          </p:nvPr>
        </p:nvGraphicFramePr>
        <p:xfrm>
          <a:off x="1043608" y="1844824"/>
          <a:ext cx="10380984" cy="4702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9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5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5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537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2400" b="1" u="sng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Годы</a:t>
                      </a:r>
                      <a:endParaRPr lang="ru-RU" sz="2400" b="1" u="sng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2400" b="1" u="sng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2400" b="1" u="sng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u="sng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спортивных сооружений</a:t>
                      </a:r>
                      <a:endParaRPr lang="ru-RU" sz="2400" b="1" u="sng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2400" b="1" u="sng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2400" b="1" u="sng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1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 u="sng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Численность занимающихся в спортивных секциях  и группах</a:t>
                      </a:r>
                      <a:endParaRPr lang="ru-RU" sz="2400" b="1" u="sng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2699</a:t>
                      </a:r>
                      <a:endParaRPr lang="ru-RU" sz="2400" b="1" u="sng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2863</a:t>
                      </a:r>
                      <a:endParaRPr lang="ru-RU" sz="2400" b="1" u="sng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5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 u="sng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занимающихся  ФК и спортом к общему населению муниципального образования</a:t>
                      </a:r>
                      <a:endParaRPr lang="ru-RU" sz="2400" b="1" u="sng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35,1</a:t>
                      </a:r>
                      <a:endParaRPr lang="ru-RU" sz="2400" b="1" u="sng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37,5</a:t>
                      </a:r>
                      <a:endParaRPr lang="ru-RU" sz="2400" b="1" u="sng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36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для отчета мэра\DSC_034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32304" y="239092"/>
            <a:ext cx="2829618" cy="1736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Admin\Рабочий стол\для отчета мэра\DSC_01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416" y="329734"/>
            <a:ext cx="2700298" cy="1800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Admin\Рабочий стол\для отчета мэра\DSC_018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668" y="239092"/>
            <a:ext cx="2664296" cy="1981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Documents and Settings\Admin\Рабочий стол\для отчета мэра\DSC_01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0797" y="2268357"/>
            <a:ext cx="5140122" cy="3426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0751789"/>
              </p:ext>
            </p:extLst>
          </p:nvPr>
        </p:nvGraphicFramePr>
        <p:xfrm>
          <a:off x="857375" y="2192771"/>
          <a:ext cx="2355179" cy="613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6742873"/>
              </p:ext>
            </p:extLst>
          </p:nvPr>
        </p:nvGraphicFramePr>
        <p:xfrm>
          <a:off x="8757408" y="1975789"/>
          <a:ext cx="2979409" cy="687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63912041"/>
              </p:ext>
            </p:extLst>
          </p:nvPr>
        </p:nvGraphicFramePr>
        <p:xfrm>
          <a:off x="3989887" y="5742887"/>
          <a:ext cx="4549858" cy="77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321509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9752" y="3105742"/>
            <a:ext cx="288608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День пожилого человека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618261" y="3001840"/>
            <a:ext cx="299577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Акция </a:t>
            </a:r>
          </a:p>
          <a:p>
            <a:pPr algn="ctr"/>
            <a:r>
              <a:rPr lang="ru-RU" dirty="0" smtClean="0"/>
              <a:t>«Поделись подарками»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43872" y="2653103"/>
            <a:ext cx="2495004" cy="923330"/>
          </a:xfrm>
          <a:prstGeom prst="rect">
            <a:avLst/>
          </a:prstGeom>
          <a:solidFill>
            <a:srgbClr val="0099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Поздравление ветеранов образования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92489" y="6259029"/>
            <a:ext cx="5484440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Слет Иркутского регионального волонтерского центра </a:t>
            </a:r>
          </a:p>
        </p:txBody>
      </p:sp>
      <p:pic>
        <p:nvPicPr>
          <p:cNvPr id="6146" name="Picture 2" descr="C:\Documents and Settings\Admin\Рабочий стол\муз\IMG-20210309-WA001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429"/>
          <a:stretch/>
        </p:blipFill>
        <p:spPr bwMode="auto">
          <a:xfrm>
            <a:off x="1775520" y="793028"/>
            <a:ext cx="3012798" cy="231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Admin\Рабочий стол\муз\IMG-20210309-WA00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7035" y="3861048"/>
            <a:ext cx="3575423" cy="238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Documents and Settings\Admin\Рабочий стол\муз\IMG-20210309-WA002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18261" y="793029"/>
            <a:ext cx="3007652" cy="220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Documents and Settings\Admin\Рабочий стол\муз\IMG-20210309-WA0029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3872" y="793028"/>
            <a:ext cx="2495004" cy="187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5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12192000" cy="83820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Решения по делам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 административных правонарушениях, принятые административной комиссией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21287765"/>
              </p:ext>
            </p:extLst>
          </p:nvPr>
        </p:nvGraphicFramePr>
        <p:xfrm>
          <a:off x="119336" y="1071546"/>
          <a:ext cx="11809312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829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058"/>
            <a:ext cx="12192000" cy="928670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КОЛИЧЕСТВО  ПРОТОКОЛОВ , РАССМОТРЕННЫХ АДМИНИСТРАТИВНОЙ КОМИССИЕЙ МУНИЦИПАЛЬНОГО ОБРАЗОВАНИЯ «Жигаловский район» по законам Иркутской области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25932002"/>
              </p:ext>
            </p:extLst>
          </p:nvPr>
        </p:nvGraphicFramePr>
        <p:xfrm>
          <a:off x="263352" y="1000108"/>
          <a:ext cx="11665296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832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2984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Штрафы, налагаемые административной комиссией муниципального образования «Жигаловский район»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88968181"/>
              </p:ext>
            </p:extLst>
          </p:nvPr>
        </p:nvGraphicFramePr>
        <p:xfrm>
          <a:off x="119336" y="642918"/>
          <a:ext cx="11881320" cy="621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94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53"/>
            <a:ext cx="12192000" cy="78581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Рассмотрение обращений граждан </a:t>
            </a:r>
            <a:endParaRPr lang="ru-RU" sz="4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90632341"/>
              </p:ext>
            </p:extLst>
          </p:nvPr>
        </p:nvGraphicFramePr>
        <p:xfrm>
          <a:off x="551384" y="1196752"/>
          <a:ext cx="11089232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908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524000" y="188642"/>
            <a:ext cx="9144000" cy="720079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100" dirty="0"/>
              <a:t>Уровень регистрируемой безработицы </a:t>
            </a:r>
            <a:r>
              <a:rPr lang="ru-RU" sz="2400" dirty="0"/>
              <a:t>(%)</a:t>
            </a: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308123"/>
              </p:ext>
            </p:extLst>
          </p:nvPr>
        </p:nvGraphicFramePr>
        <p:xfrm>
          <a:off x="2279650" y="1268414"/>
          <a:ext cx="7848600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57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12192000" cy="71438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Мероприятия по противодействию коррупции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73329281"/>
              </p:ext>
            </p:extLst>
          </p:nvPr>
        </p:nvGraphicFramePr>
        <p:xfrm>
          <a:off x="551384" y="1124744"/>
          <a:ext cx="11161240" cy="5571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764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998081"/>
              </p:ext>
            </p:extLst>
          </p:nvPr>
        </p:nvGraphicFramePr>
        <p:xfrm>
          <a:off x="2279651" y="981076"/>
          <a:ext cx="8208963" cy="561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524000" y="404665"/>
            <a:ext cx="9144000" cy="655637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600" dirty="0"/>
              <a:t>Народные инициативы </a:t>
            </a:r>
            <a:r>
              <a:rPr lang="en-US" sz="2600" dirty="0" smtClean="0"/>
              <a:t>(</a:t>
            </a:r>
            <a:r>
              <a:rPr lang="ru-RU" sz="2600" dirty="0" err="1" smtClean="0"/>
              <a:t>тыс.руб</a:t>
            </a:r>
            <a:r>
              <a:rPr lang="ru-RU" sz="2600" dirty="0"/>
              <a:t>.</a:t>
            </a:r>
            <a:r>
              <a:rPr lang="en-US" sz="2600" dirty="0"/>
              <a:t>)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820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2800</TotalTime>
  <Words>1766</Words>
  <Application>Microsoft Office PowerPoint</Application>
  <PresentationFormat>Широкоэкранный</PresentationFormat>
  <Paragraphs>387</Paragraphs>
  <Slides>80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80</vt:i4>
      </vt:variant>
    </vt:vector>
  </HeadingPairs>
  <TitlesOfParts>
    <vt:vector size="92" baseType="lpstr">
      <vt:lpstr>Arial</vt:lpstr>
      <vt:lpstr>Calibri</vt:lpstr>
      <vt:lpstr>Calibri Light</vt:lpstr>
      <vt:lpstr>Cambria</vt:lpstr>
      <vt:lpstr>Georgia</vt:lpstr>
      <vt:lpstr>Tahoma</vt:lpstr>
      <vt:lpstr>Times New Roman</vt:lpstr>
      <vt:lpstr>Trebuchet MS</vt:lpstr>
      <vt:lpstr>Verdana</vt:lpstr>
      <vt:lpstr>Wingdings</vt:lpstr>
      <vt:lpstr>Воздушный поток</vt:lpstr>
      <vt:lpstr>Office Theme</vt:lpstr>
      <vt:lpstr>Презентация PowerPoint</vt:lpstr>
      <vt:lpstr>Численность населения (чел.)</vt:lpstr>
      <vt:lpstr>Миграционная убыль населения (чел.)</vt:lpstr>
      <vt:lpstr>Выручка от реализации продукции, работы, услуг (млн. руб.)</vt:lpstr>
      <vt:lpstr>Выручка от реализации продукции, работы, услуг на душу населения (руб/мес.)</vt:lpstr>
      <vt:lpstr>Средняя заработная плата по годам (руб.)</vt:lpstr>
      <vt:lpstr>Средняя заработная плата по годам (руб.)работников бюджетной сферы</vt:lpstr>
      <vt:lpstr>Уровень регистрируемой безработицы (%)</vt:lpstr>
      <vt:lpstr>Народные инициативы (тыс.руб.)</vt:lpstr>
      <vt:lpstr>Объем годовых затрат на мероприятия по улучшению условий охраны труда (тыс.руб.)</vt:lpstr>
      <vt:lpstr>Количество рабочих мест, на которых проведена специальная оценка условий труда (ед.)</vt:lpstr>
      <vt:lpstr>Муниципальные закупки (млн.рублей)</vt:lpstr>
      <vt:lpstr>Социально-экономическое партнерство (тыс.рублей)</vt:lpstr>
      <vt:lpstr>Социально-экономическое партнерство (тыс.рублей)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«Социальная политика»: «Профилактика социально-значимых заболеваний»</vt:lpstr>
      <vt:lpstr>«Медицинские кадры»</vt:lpstr>
      <vt:lpstr>«Старшее поколение»</vt:lpstr>
      <vt:lpstr>Жигаловская районная общественная организация по оказанию помощи незащищенным слоям населения и духовно – нравственному воспитанию общества «Живи сердцем» </vt:lpstr>
      <vt:lpstr>«Поддержка социально-ориентированных некоммерческих организаций»</vt:lpstr>
      <vt:lpstr>Количество рассмотренных  материалов </vt:lpstr>
      <vt:lpstr>Количество семей и  несовершеннолетних,  состоящих  на учете в Банке данных семей Иркутской области,  находящихся в социально-опасном положении,  а также снятых с учета</vt:lpstr>
      <vt:lpstr>Количество несовершеннолетних, совершивших преступления</vt:lpstr>
      <vt:lpstr>Развитие семейной политики</vt:lpstr>
      <vt:lpstr>Фельдшерско-акушерский пункт в д. Нижняя слобода</vt:lpstr>
      <vt:lpstr>Презентация PowerPoint</vt:lpstr>
      <vt:lpstr>Презентация PowerPoint</vt:lpstr>
      <vt:lpstr>Укрепление материально-технической базы</vt:lpstr>
      <vt:lpstr>Создание условий для качественного функционирования организаций</vt:lpstr>
      <vt:lpstr>Создание условий для качественного функционирования организаций</vt:lpstr>
      <vt:lpstr>Создание условий для дистанционного и электронного обучения</vt:lpstr>
      <vt:lpstr>Создание условий для дистанционного и электронного обучения</vt:lpstr>
      <vt:lpstr>Муниципальный проект  «Современная школа»</vt:lpstr>
      <vt:lpstr>Конкурс «Учитель года», «Воспитатель года»</vt:lpstr>
      <vt:lpstr>«Лучшая образовательная организация»</vt:lpstr>
      <vt:lpstr>Муниципальный проект «Учитель будущего» </vt:lpstr>
      <vt:lpstr>Муниципальный проект  « Содействие занятости женщин- создание условий дошкольного образования для детей в возрасте до трёх лет»</vt:lpstr>
      <vt:lpstr>Создание условий для обеспечения доступности дошкольного образования в соответствии с ФГОС ДО</vt:lpstr>
      <vt:lpstr>Презентация PowerPoint</vt:lpstr>
      <vt:lpstr>Конкурс «Ученик года-2020»</vt:lpstr>
      <vt:lpstr>«Создание условий для обеспечения поступательного развития системы дополнительного образования» </vt:lpstr>
      <vt:lpstr>Создание условий для организации питания</vt:lpstr>
      <vt:lpstr>Создание условий для безопасного функционирования организаций</vt:lpstr>
      <vt:lpstr> Программа «Народные инициативы-2020»</vt:lpstr>
      <vt:lpstr> Программа «Народные инициативы-2020»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Свинарник ООО «Еланское» </vt:lpstr>
      <vt:lpstr>Производство зерна по всем категориям хозяйств, (тонн)</vt:lpstr>
      <vt:lpstr>Субсидии для сельскохозяйственных товаропроизводителей, полученные из федерального, областного за 2020 год, тыс. руб.</vt:lpstr>
      <vt:lpstr>Средняя заработная плата во всех категориях хозяйств по годам (руб.)</vt:lpstr>
      <vt:lpstr>Доходы от сдачи в аренду недвижимого имущества</vt:lpstr>
      <vt:lpstr>Доходы от продажи земельных участков</vt:lpstr>
      <vt:lpstr>Финансирование на подготовку объектов ЖКХ и социальной сферы к отопительному сезону</vt:lpstr>
      <vt:lpstr>Котельная мощностью 0,45 МВт для детского сада на 120 мест</vt:lpstr>
      <vt:lpstr>Сеть учреждений</vt:lpstr>
      <vt:lpstr>Расходы на обеспечение деятельности учреждений культуры (млн. руб.)</vt:lpstr>
      <vt:lpstr>Презентация PowerPoint</vt:lpstr>
      <vt:lpstr>Мероприятия МКУК Межпоселенческая центральная библиотека</vt:lpstr>
      <vt:lpstr>Участие творческих коллективах в фестивалях и конкурсах</vt:lpstr>
      <vt:lpstr>Мероприятия МКУК Межпоселенческий Дом Культуры</vt:lpstr>
      <vt:lpstr>Презентация PowerPoint</vt:lpstr>
      <vt:lpstr>Количество спортивных сооружений и процент занимающихся</vt:lpstr>
      <vt:lpstr>Презентация PowerPoint</vt:lpstr>
      <vt:lpstr>Презентация PowerPoint</vt:lpstr>
      <vt:lpstr>Решения по делам  об административных правонарушениях, принятые административной комиссией</vt:lpstr>
      <vt:lpstr>КОЛИЧЕСТВО  ПРОТОКОЛОВ , РАССМОТРЕННЫХ АДМИНИСТРАТИВНОЙ КОМИССИЕЙ МУНИЦИПАЛЬНОГО ОБРАЗОВАНИЯ «Жигаловский район» по законам Иркутской области</vt:lpstr>
      <vt:lpstr>Штрафы, налагаемые административной комиссией муниципального образования «Жигаловский район» </vt:lpstr>
      <vt:lpstr>Рассмотрение обращений граждан </vt:lpstr>
      <vt:lpstr>Мероприятия по противодействию коррупции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Средняя заработная плата</dc:title>
  <dc:creator>Admin</dc:creator>
  <cp:lastModifiedBy>Админ</cp:lastModifiedBy>
  <cp:revision>228</cp:revision>
  <cp:lastPrinted>2021-03-16T00:10:01Z</cp:lastPrinted>
  <dcterms:created xsi:type="dcterms:W3CDTF">2010-03-29T02:15:05Z</dcterms:created>
  <dcterms:modified xsi:type="dcterms:W3CDTF">2021-03-23T08:29:55Z</dcterms:modified>
</cp:coreProperties>
</file>